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3"/>
  </p:notesMasterIdLst>
  <p:handoutMasterIdLst>
    <p:handoutMasterId r:id="rId24"/>
  </p:handoutMasterIdLst>
  <p:sldIdLst>
    <p:sldId id="256" r:id="rId2"/>
    <p:sldId id="474" r:id="rId3"/>
    <p:sldId id="458" r:id="rId4"/>
    <p:sldId id="459" r:id="rId5"/>
    <p:sldId id="460" r:id="rId6"/>
    <p:sldId id="461" r:id="rId7"/>
    <p:sldId id="462" r:id="rId8"/>
    <p:sldId id="463" r:id="rId9"/>
    <p:sldId id="464" r:id="rId10"/>
    <p:sldId id="437" r:id="rId11"/>
    <p:sldId id="447" r:id="rId12"/>
    <p:sldId id="453" r:id="rId13"/>
    <p:sldId id="454" r:id="rId14"/>
    <p:sldId id="465" r:id="rId15"/>
    <p:sldId id="466" r:id="rId16"/>
    <p:sldId id="467" r:id="rId17"/>
    <p:sldId id="473" r:id="rId18"/>
    <p:sldId id="469" r:id="rId19"/>
    <p:sldId id="468" r:id="rId20"/>
    <p:sldId id="446" r:id="rId21"/>
    <p:sldId id="408" r:id="rId2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1817"/>
    <a:srgbClr val="561F1E"/>
    <a:srgbClr val="632523"/>
    <a:srgbClr val="501D1C"/>
    <a:srgbClr val="1307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53" autoAdjust="0"/>
  </p:normalViewPr>
  <p:slideViewPr>
    <p:cSldViewPr>
      <p:cViewPr>
        <p:scale>
          <a:sx n="85" d="100"/>
          <a:sy n="85" d="100"/>
        </p:scale>
        <p:origin x="-1440" y="-138"/>
      </p:cViewPr>
      <p:guideLst>
        <p:guide orient="horz" pos="1152"/>
        <p:guide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A2E451D9-99D4-4A4C-B64B-DF422DF025B8}" type="datetimeFigureOut">
              <a:rPr lang="en-US" smtClean="0"/>
              <a:t>5/28/2014</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5BA85DE7-69C6-427A-9742-9338924CB432}" type="slidenum">
              <a:rPr lang="en-US" smtClean="0"/>
              <a:t>‹#›</a:t>
            </a:fld>
            <a:endParaRPr lang="en-US"/>
          </a:p>
        </p:txBody>
      </p:sp>
    </p:spTree>
    <p:extLst>
      <p:ext uri="{BB962C8B-B14F-4D97-AF65-F5344CB8AC3E}">
        <p14:creationId xmlns:p14="http://schemas.microsoft.com/office/powerpoint/2010/main" val="809305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29AA6220-92D3-449D-9A42-4CA7F39527D0}" type="datetimeFigureOut">
              <a:rPr lang="en-US" smtClean="0"/>
              <a:t>5/28/2014</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49DF6970-BBA9-4172-9228-A0D3AC7BB96B}" type="slidenum">
              <a:rPr lang="en-US" smtClean="0"/>
              <a:t>‹#›</a:t>
            </a:fld>
            <a:endParaRPr lang="en-US" dirty="0"/>
          </a:p>
        </p:txBody>
      </p:sp>
    </p:spTree>
    <p:extLst>
      <p:ext uri="{BB962C8B-B14F-4D97-AF65-F5344CB8AC3E}">
        <p14:creationId xmlns:p14="http://schemas.microsoft.com/office/powerpoint/2010/main" val="499707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p:txBody>
          <a:bodyPr/>
          <a:lstStyle/>
          <a:p>
            <a:pPr defTabSz="912813">
              <a:defRPr/>
            </a:pPr>
            <a:fld id="{924E58A9-9B0D-436C-91AF-41A79760D7B4}" type="slidenum">
              <a:rPr lang="en-US">
                <a:solidFill>
                  <a:srgbClr val="000000"/>
                </a:solidFill>
              </a:rPr>
              <a:pPr defTabSz="912813">
                <a:defRPr/>
              </a:pPr>
              <a:t>2</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498C5F00-6579-4C70-AF65-25878807E374}" type="slidenum">
              <a:rPr lang="en-US" smtClean="0"/>
              <a:pPr>
                <a:defRPr/>
              </a:pPr>
              <a:t>11</a:t>
            </a:fld>
            <a:endParaRPr lang="en-US" dirty="0" smtClean="0"/>
          </a:p>
        </p:txBody>
      </p:sp>
      <p:sp>
        <p:nvSpPr>
          <p:cNvPr id="3686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4" tIns="46582" rIns="93164" bIns="46582" numCol="1" anchor="t" anchorCtr="0" compatLnSpc="1">
            <a:prstTxWarp prst="textNoShape">
              <a:avLst/>
            </a:prstTxWarp>
          </a:bodyPr>
          <a:lstStyle/>
          <a:p>
            <a:pPr eaLnBrk="1" hangingPunct="1"/>
            <a:endParaRPr lang="en-US" dirty="0" smtClean="0"/>
          </a:p>
        </p:txBody>
      </p:sp>
      <p:sp>
        <p:nvSpPr>
          <p:cNvPr id="36869" name="Slide Number Placeholder 3"/>
          <p:cNvSpPr txBox="1">
            <a:spLocks noGrp="1"/>
          </p:cNvSpPr>
          <p:nvPr/>
        </p:nvSpPr>
        <p:spPr bwMode="auto">
          <a:xfrm>
            <a:off x="5265999" y="6658924"/>
            <a:ext cx="4028301" cy="3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hangingPunct="1"/>
            <a:fld id="{92095A1E-4BEC-47C5-B815-E13C2D04C164}" type="slidenum">
              <a:rPr lang="en-US" sz="1200">
                <a:latin typeface="Calibri" pitchFamily="34" charset="0"/>
              </a:rPr>
              <a:pPr algn="r" eaLnBrk="1" hangingPunct="1"/>
              <a:t>11</a:t>
            </a:fld>
            <a:endParaRPr lang="en-US" sz="12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p:txBody>
          <a:bodyPr/>
          <a:lstStyle/>
          <a:p>
            <a:pPr defTabSz="911352">
              <a:defRPr/>
            </a:pPr>
            <a:fld id="{F4CE71B4-A1B5-4B2E-BEFE-D03C305E717A}" type="slidenum">
              <a:rPr lang="en-US">
                <a:solidFill>
                  <a:srgbClr val="000000"/>
                </a:solidFill>
              </a:rPr>
              <a:pPr defTabSz="911352">
                <a:defRPr/>
              </a:pPr>
              <a:t>12</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6970-BBA9-4172-9228-A0D3AC7BB96B}" type="slidenum">
              <a:rPr lang="en-US" smtClean="0"/>
              <a:t>13</a:t>
            </a:fld>
            <a:endParaRPr lang="en-US" dirty="0"/>
          </a:p>
        </p:txBody>
      </p:sp>
    </p:spTree>
    <p:extLst>
      <p:ext uri="{BB962C8B-B14F-4D97-AF65-F5344CB8AC3E}">
        <p14:creationId xmlns:p14="http://schemas.microsoft.com/office/powerpoint/2010/main" val="22465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6970-BBA9-4172-9228-A0D3AC7BB96B}" type="slidenum">
              <a:rPr lang="en-US" smtClean="0"/>
              <a:t>14</a:t>
            </a:fld>
            <a:endParaRPr lang="en-US" dirty="0"/>
          </a:p>
        </p:txBody>
      </p:sp>
    </p:spTree>
    <p:extLst>
      <p:ext uri="{BB962C8B-B14F-4D97-AF65-F5344CB8AC3E}">
        <p14:creationId xmlns:p14="http://schemas.microsoft.com/office/powerpoint/2010/main" val="4214919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endParaRPr lang="en-US" dirty="0" smtClean="0">
              <a:solidFill>
                <a:srgbClr val="000000"/>
              </a:solidFill>
            </a:endParaRPr>
          </a:p>
        </p:txBody>
      </p:sp>
      <p:sp>
        <p:nvSpPr>
          <p:cNvPr id="33796" name="Slide Number Placeholder 3"/>
          <p:cNvSpPr>
            <a:spLocks noGrp="1"/>
          </p:cNvSpPr>
          <p:nvPr>
            <p:ph type="sldNum" sz="quarter" idx="5"/>
          </p:nvPr>
        </p:nvSpPr>
        <p:spPr/>
        <p:txBody>
          <a:bodyPr/>
          <a:lstStyle/>
          <a:p>
            <a:pPr defTabSz="911218">
              <a:defRPr/>
            </a:pPr>
            <a:fld id="{488F290E-1461-4C1A-AEEF-0C5E3BC93174}" type="slidenum">
              <a:rPr lang="en-US">
                <a:solidFill>
                  <a:srgbClr val="000000"/>
                </a:solidFill>
              </a:rPr>
              <a:pPr defTabSz="911218">
                <a:defRPr/>
              </a:pPr>
              <a:t>16</a:t>
            </a:fld>
            <a:endParaRPr lang="en-US"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p:txBody>
          <a:bodyPr/>
          <a:lstStyle/>
          <a:p>
            <a:pPr defTabSz="912813">
              <a:defRPr/>
            </a:pPr>
            <a:fld id="{924E58A9-9B0D-436C-91AF-41A79760D7B4}" type="slidenum">
              <a:rPr lang="en-US">
                <a:solidFill>
                  <a:srgbClr val="000000"/>
                </a:solidFill>
              </a:rPr>
              <a:pPr defTabSz="912813">
                <a:defRPr/>
              </a:pPr>
              <a:t>17</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p:txBody>
          <a:bodyPr/>
          <a:lstStyle/>
          <a:p>
            <a:pPr defTabSz="912813">
              <a:defRPr/>
            </a:pPr>
            <a:fld id="{924E58A9-9B0D-436C-91AF-41A79760D7B4}" type="slidenum">
              <a:rPr lang="en-US">
                <a:solidFill>
                  <a:srgbClr val="000000"/>
                </a:solidFill>
              </a:rPr>
              <a:pPr defTabSz="912813">
                <a:defRPr/>
              </a:pPr>
              <a:t>18</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p:txBody>
          <a:bodyPr/>
          <a:lstStyle/>
          <a:p>
            <a:pPr defTabSz="912813">
              <a:defRPr/>
            </a:pPr>
            <a:fld id="{924E58A9-9B0D-436C-91AF-41A79760D7B4}" type="slidenum">
              <a:rPr lang="en-US">
                <a:solidFill>
                  <a:srgbClr val="000000"/>
                </a:solidFill>
              </a:rPr>
              <a:pPr defTabSz="912813">
                <a:defRPr/>
              </a:pPr>
              <a:t>19</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p:txBody>
          <a:bodyPr/>
          <a:lstStyle/>
          <a:p>
            <a:pPr defTabSz="912813">
              <a:defRPr/>
            </a:pPr>
            <a:fld id="{924E58A9-9B0D-436C-91AF-41A79760D7B4}" type="slidenum">
              <a:rPr lang="en-US">
                <a:solidFill>
                  <a:srgbClr val="000000"/>
                </a:solidFill>
              </a:rPr>
              <a:pPr defTabSz="912813">
                <a:defRPr/>
              </a:pPr>
              <a:t>20</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3012" name="Slide Number Placeholder 3"/>
          <p:cNvSpPr>
            <a:spLocks noGrp="1"/>
          </p:cNvSpPr>
          <p:nvPr>
            <p:ph type="sldNum" sz="quarter" idx="5"/>
          </p:nvPr>
        </p:nvSpPr>
        <p:spPr/>
        <p:txBody>
          <a:bodyPr/>
          <a:lstStyle/>
          <a:p>
            <a:pPr defTabSz="911352">
              <a:defRPr/>
            </a:pPr>
            <a:fld id="{B620DC7A-E382-4354-AF77-8B66AE37FA76}" type="slidenum">
              <a:rPr lang="en-US" smtClean="0">
                <a:solidFill>
                  <a:srgbClr val="000000"/>
                </a:solidFill>
              </a:rPr>
              <a:pPr defTabSz="911352">
                <a:defRPr/>
              </a:pPr>
              <a:t>21</a:t>
            </a:fld>
            <a:endParaRPr lang="en-US"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endParaRPr lang="en-US" dirty="0" smtClean="0">
              <a:solidFill>
                <a:srgbClr val="000000"/>
              </a:solidFill>
            </a:endParaRPr>
          </a:p>
        </p:txBody>
      </p:sp>
      <p:sp>
        <p:nvSpPr>
          <p:cNvPr id="33796" name="Slide Number Placeholder 3"/>
          <p:cNvSpPr>
            <a:spLocks noGrp="1"/>
          </p:cNvSpPr>
          <p:nvPr>
            <p:ph type="sldNum" sz="quarter" idx="5"/>
          </p:nvPr>
        </p:nvSpPr>
        <p:spPr/>
        <p:txBody>
          <a:bodyPr/>
          <a:lstStyle/>
          <a:p>
            <a:pPr defTabSz="911218">
              <a:defRPr/>
            </a:pPr>
            <a:fld id="{488F290E-1461-4C1A-AEEF-0C5E3BC93174}" type="slidenum">
              <a:rPr lang="en-US">
                <a:solidFill>
                  <a:srgbClr val="000000"/>
                </a:solidFill>
              </a:rPr>
              <a:pPr defTabSz="911218">
                <a:defRPr/>
              </a:pPr>
              <a:t>3</a:t>
            </a:fld>
            <a:endParaRPr lang="en-US"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endParaRPr lang="en-US" dirty="0" smtClean="0">
              <a:solidFill>
                <a:srgbClr val="000000"/>
              </a:solidFill>
            </a:endParaRPr>
          </a:p>
        </p:txBody>
      </p:sp>
      <p:sp>
        <p:nvSpPr>
          <p:cNvPr id="33796" name="Slide Number Placeholder 3"/>
          <p:cNvSpPr>
            <a:spLocks noGrp="1"/>
          </p:cNvSpPr>
          <p:nvPr>
            <p:ph type="sldNum" sz="quarter" idx="5"/>
          </p:nvPr>
        </p:nvSpPr>
        <p:spPr/>
        <p:txBody>
          <a:bodyPr/>
          <a:lstStyle/>
          <a:p>
            <a:pPr defTabSz="911218">
              <a:defRPr/>
            </a:pPr>
            <a:fld id="{488F290E-1461-4C1A-AEEF-0C5E3BC93174}" type="slidenum">
              <a:rPr lang="en-US">
                <a:solidFill>
                  <a:srgbClr val="000000"/>
                </a:solidFill>
              </a:rPr>
              <a:pPr defTabSz="911218">
                <a:defRPr/>
              </a:pPr>
              <a:t>4</a:t>
            </a:fld>
            <a:endParaRPr lang="en-US"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endParaRPr lang="en-US" dirty="0" smtClean="0">
              <a:solidFill>
                <a:srgbClr val="000000"/>
              </a:solidFill>
            </a:endParaRPr>
          </a:p>
        </p:txBody>
      </p:sp>
      <p:sp>
        <p:nvSpPr>
          <p:cNvPr id="33796" name="Slide Number Placeholder 3"/>
          <p:cNvSpPr>
            <a:spLocks noGrp="1"/>
          </p:cNvSpPr>
          <p:nvPr>
            <p:ph type="sldNum" sz="quarter" idx="5"/>
          </p:nvPr>
        </p:nvSpPr>
        <p:spPr/>
        <p:txBody>
          <a:bodyPr/>
          <a:lstStyle/>
          <a:p>
            <a:pPr defTabSz="911218">
              <a:defRPr/>
            </a:pPr>
            <a:fld id="{488F290E-1461-4C1A-AEEF-0C5E3BC93174}" type="slidenum">
              <a:rPr lang="en-US">
                <a:solidFill>
                  <a:srgbClr val="000000"/>
                </a:solidFill>
              </a:rPr>
              <a:pPr defTabSz="911218">
                <a:defRPr/>
              </a:pPr>
              <a:t>5</a:t>
            </a:fld>
            <a:endParaRPr lang="en-US"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en-US" sz="1800" dirty="0" smtClean="0">
                <a:solidFill>
                  <a:srgbClr val="000000"/>
                </a:solidFill>
                <a:latin typeface="Arial" charset="0"/>
                <a:cs typeface="Arial" charset="0"/>
              </a:rPr>
              <a:t>The reality check</a:t>
            </a:r>
          </a:p>
          <a:p>
            <a:pPr>
              <a:defRPr/>
            </a:pPr>
            <a:r>
              <a:rPr lang="en-US" sz="1800" dirty="0" smtClean="0">
                <a:solidFill>
                  <a:srgbClr val="000000"/>
                </a:solidFill>
                <a:latin typeface="Arial" charset="0"/>
                <a:cs typeface="Arial" charset="0"/>
              </a:rPr>
              <a:t>Petroleum is very much a </a:t>
            </a:r>
            <a:r>
              <a:rPr lang="en-US" sz="1800" b="1" dirty="0" smtClean="0">
                <a:solidFill>
                  <a:srgbClr val="000000"/>
                </a:solidFill>
                <a:latin typeface="Arial" charset="0"/>
                <a:cs typeface="Arial" charset="0"/>
              </a:rPr>
              <a:t>fuel of the future</a:t>
            </a:r>
            <a:r>
              <a:rPr lang="en-US" sz="1800" dirty="0" smtClean="0">
                <a:solidFill>
                  <a:srgbClr val="000000"/>
                </a:solidFill>
                <a:latin typeface="Arial" charset="0"/>
                <a:cs typeface="Arial" charset="0"/>
              </a:rPr>
              <a:t>, along with a wide range of other fuels and technologies. Support diversification of fuel portfolio</a:t>
            </a:r>
          </a:p>
          <a:p>
            <a:pPr>
              <a:defRPr/>
            </a:pPr>
            <a:r>
              <a:rPr lang="en-US" sz="1800" dirty="0" smtClean="0">
                <a:solidFill>
                  <a:srgbClr val="000000"/>
                </a:solidFill>
                <a:latin typeface="Arial" charset="0"/>
                <a:cs typeface="Arial" charset="0"/>
              </a:rPr>
              <a:t>Projection by the U.S. Energy Information Administration </a:t>
            </a:r>
          </a:p>
          <a:p>
            <a:pPr>
              <a:defRPr/>
            </a:pPr>
            <a:r>
              <a:rPr lang="en-US" sz="1800" dirty="0" smtClean="0">
                <a:solidFill>
                  <a:srgbClr val="000000"/>
                </a:solidFill>
                <a:latin typeface="Arial" charset="0"/>
                <a:cs typeface="Arial" charset="0"/>
              </a:rPr>
              <a:t>Shows that </a:t>
            </a:r>
            <a:r>
              <a:rPr lang="en-US" sz="1800" b="1" dirty="0" smtClean="0">
                <a:solidFill>
                  <a:srgbClr val="000000"/>
                </a:solidFill>
                <a:latin typeface="Arial" charset="0"/>
                <a:cs typeface="Arial" charset="0"/>
              </a:rPr>
              <a:t>by 2035, more than 80 percent </a:t>
            </a:r>
            <a:r>
              <a:rPr lang="en-US" sz="1800" dirty="0" smtClean="0">
                <a:solidFill>
                  <a:srgbClr val="000000"/>
                </a:solidFill>
                <a:latin typeface="Arial" charset="0"/>
                <a:cs typeface="Arial" charset="0"/>
              </a:rPr>
              <a:t>of this country’s energy will still be derived from fossil fuels – oil, natural gas and coal.   </a:t>
            </a:r>
          </a:p>
          <a:p>
            <a:pPr>
              <a:defRPr/>
            </a:pPr>
            <a:r>
              <a:rPr lang="en-US" sz="1800" dirty="0" smtClean="0">
                <a:solidFill>
                  <a:srgbClr val="000000"/>
                </a:solidFill>
                <a:latin typeface="Arial" charset="0"/>
                <a:cs typeface="Arial" charset="0"/>
              </a:rPr>
              <a:t>And that projection includes an 80 percent increase in the volume of alternative and renewable fuels.  </a:t>
            </a:r>
          </a:p>
          <a:p>
            <a:pPr>
              <a:defRPr/>
            </a:pPr>
            <a:r>
              <a:rPr lang="en-US" sz="1800" b="1" dirty="0" smtClean="0">
                <a:solidFill>
                  <a:srgbClr val="000000"/>
                </a:solidFill>
                <a:latin typeface="Arial" charset="0"/>
                <a:cs typeface="Arial" charset="0"/>
              </a:rPr>
              <a:t>By 2035, those renewable and alternative sources of energy will provide just 4.7 percent </a:t>
            </a:r>
            <a:r>
              <a:rPr lang="en-US" sz="1800" dirty="0" smtClean="0">
                <a:solidFill>
                  <a:srgbClr val="000000"/>
                </a:solidFill>
                <a:latin typeface="Arial" charset="0"/>
                <a:cs typeface="Arial" charset="0"/>
              </a:rPr>
              <a:t>of our energy needs, according to the EIA.</a:t>
            </a:r>
          </a:p>
          <a:p>
            <a:pPr>
              <a:defRPr/>
            </a:pPr>
            <a:endParaRPr lang="en-US" dirty="0" smtClean="0">
              <a:solidFill>
                <a:srgbClr val="000000"/>
              </a:solidFill>
            </a:endParaRPr>
          </a:p>
        </p:txBody>
      </p:sp>
      <p:sp>
        <p:nvSpPr>
          <p:cNvPr id="33796" name="Slide Number Placeholder 3"/>
          <p:cNvSpPr>
            <a:spLocks noGrp="1"/>
          </p:cNvSpPr>
          <p:nvPr>
            <p:ph type="sldNum" sz="quarter" idx="5"/>
          </p:nvPr>
        </p:nvSpPr>
        <p:spPr/>
        <p:txBody>
          <a:bodyPr/>
          <a:lstStyle/>
          <a:p>
            <a:pPr defTabSz="911352">
              <a:defRPr/>
            </a:pPr>
            <a:fld id="{60223756-0E2B-4A3B-963D-B20D6F5AAD6A}" type="slidenum">
              <a:rPr lang="en-US">
                <a:solidFill>
                  <a:srgbClr val="000000"/>
                </a:solidFill>
              </a:rPr>
              <a:pPr defTabSz="911352">
                <a:defRPr/>
              </a:pPr>
              <a:t>6</a:t>
            </a:fld>
            <a:endParaRPr lang="en-US"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9156" name="Slide Number Placeholder 3"/>
          <p:cNvSpPr>
            <a:spLocks noGrp="1"/>
          </p:cNvSpPr>
          <p:nvPr>
            <p:ph type="sldNum" sz="quarter" idx="5"/>
          </p:nvPr>
        </p:nvSpPr>
        <p:spPr/>
        <p:txBody>
          <a:bodyPr/>
          <a:lstStyle/>
          <a:p>
            <a:pPr defTabSz="912813">
              <a:defRPr/>
            </a:pPr>
            <a:fld id="{924E58A9-9B0D-436C-91AF-41A79760D7B4}" type="slidenum">
              <a:rPr lang="en-US">
                <a:solidFill>
                  <a:srgbClr val="000000"/>
                </a:solidFill>
              </a:rPr>
              <a:pPr defTabSz="912813">
                <a:defRPr/>
              </a:pPr>
              <a:t>7</a:t>
            </a:fld>
            <a:endParaRPr lang="en-US"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9156" name="Slide Number Placeholder 3"/>
          <p:cNvSpPr>
            <a:spLocks noGrp="1"/>
          </p:cNvSpPr>
          <p:nvPr>
            <p:ph type="sldNum" sz="quarter" idx="5"/>
          </p:nvPr>
        </p:nvSpPr>
        <p:spPr/>
        <p:txBody>
          <a:bodyPr/>
          <a:lstStyle/>
          <a:p>
            <a:pPr defTabSz="912813">
              <a:defRPr/>
            </a:pPr>
            <a:fld id="{924E58A9-9B0D-436C-91AF-41A79760D7B4}" type="slidenum">
              <a:rPr lang="en-US">
                <a:solidFill>
                  <a:srgbClr val="000000"/>
                </a:solidFill>
              </a:rPr>
              <a:pPr defTabSz="912813">
                <a:defRPr/>
              </a:pPr>
              <a:t>8</a:t>
            </a:fld>
            <a:endParaRPr lang="en-US"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9156" name="Slide Number Placeholder 3"/>
          <p:cNvSpPr>
            <a:spLocks noGrp="1"/>
          </p:cNvSpPr>
          <p:nvPr>
            <p:ph type="sldNum" sz="quarter" idx="5"/>
          </p:nvPr>
        </p:nvSpPr>
        <p:spPr/>
        <p:txBody>
          <a:bodyPr/>
          <a:lstStyle/>
          <a:p>
            <a:pPr defTabSz="912813">
              <a:defRPr/>
            </a:pPr>
            <a:fld id="{924E58A9-9B0D-436C-91AF-41A79760D7B4}" type="slidenum">
              <a:rPr lang="en-US">
                <a:solidFill>
                  <a:srgbClr val="000000"/>
                </a:solidFill>
              </a:rPr>
              <a:pPr defTabSz="912813">
                <a:defRPr/>
              </a:pPr>
              <a:t>9</a:t>
            </a:fld>
            <a:endParaRPr lang="en-US"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p:txBody>
          <a:bodyPr/>
          <a:lstStyle/>
          <a:p>
            <a:pPr defTabSz="912813">
              <a:defRPr/>
            </a:pPr>
            <a:fld id="{924E58A9-9B0D-436C-91AF-41A79760D7B4}" type="slidenum">
              <a:rPr lang="en-US">
                <a:solidFill>
                  <a:srgbClr val="000000"/>
                </a:solidFill>
              </a:rPr>
              <a:pPr defTabSz="912813">
                <a:defRPr/>
              </a:pPr>
              <a:t>10</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B9ED92-C401-443F-AD30-B4558C16B74E}" type="datetime1">
              <a:rPr lang="en-US" smtClean="0"/>
              <a:t>5/28/2014</a:t>
            </a:fld>
            <a:endParaRPr lang="en-US" dirty="0"/>
          </a:p>
        </p:txBody>
      </p:sp>
      <p:sp>
        <p:nvSpPr>
          <p:cNvPr id="5" name="Footer Placeholder 4"/>
          <p:cNvSpPr>
            <a:spLocks noGrp="1"/>
          </p:cNvSpPr>
          <p:nvPr>
            <p:ph type="ftr" sz="quarter" idx="11"/>
          </p:nvPr>
        </p:nvSpPr>
        <p:spPr/>
        <p:txBody>
          <a:bodyPr/>
          <a:lstStyle/>
          <a:p>
            <a:r>
              <a:rPr lang="en-US" dirty="0" smtClean="0"/>
              <a:t>Pathway to Energy Independence </a:t>
            </a:r>
            <a:endParaRPr lang="en-US" dirty="0"/>
          </a:p>
        </p:txBody>
      </p:sp>
      <p:sp>
        <p:nvSpPr>
          <p:cNvPr id="6" name="Slide Number Placeholder 5"/>
          <p:cNvSpPr>
            <a:spLocks noGrp="1"/>
          </p:cNvSpPr>
          <p:nvPr>
            <p:ph type="sldNum" sz="quarter" idx="12"/>
          </p:nvPr>
        </p:nvSpPr>
        <p:spPr/>
        <p:txBody>
          <a:bodyPr/>
          <a:lstStyle/>
          <a:p>
            <a:fld id="{26E0A22B-9C1C-4E1F-976C-3DEB34668224}" type="slidenum">
              <a:rPr lang="en-US" smtClean="0"/>
              <a:t>‹#›</a:t>
            </a:fld>
            <a:endParaRPr lang="en-US" dirty="0"/>
          </a:p>
        </p:txBody>
      </p:sp>
    </p:spTree>
    <p:extLst>
      <p:ext uri="{BB962C8B-B14F-4D97-AF65-F5344CB8AC3E}">
        <p14:creationId xmlns:p14="http://schemas.microsoft.com/office/powerpoint/2010/main" val="26732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F79B1-C405-4481-A9B6-54EAFE90DCC7}" type="datetime1">
              <a:rPr lang="en-US" smtClean="0"/>
              <a:t>5/28/2014</a:t>
            </a:fld>
            <a:endParaRPr lang="en-US" dirty="0"/>
          </a:p>
        </p:txBody>
      </p:sp>
      <p:sp>
        <p:nvSpPr>
          <p:cNvPr id="5" name="Footer Placeholder 4"/>
          <p:cNvSpPr>
            <a:spLocks noGrp="1"/>
          </p:cNvSpPr>
          <p:nvPr>
            <p:ph type="ftr" sz="quarter" idx="11"/>
          </p:nvPr>
        </p:nvSpPr>
        <p:spPr/>
        <p:txBody>
          <a:bodyPr/>
          <a:lstStyle/>
          <a:p>
            <a:r>
              <a:rPr lang="en-US" dirty="0" smtClean="0"/>
              <a:t>Pathway to Energy Independence </a:t>
            </a:r>
            <a:endParaRPr lang="en-US" dirty="0"/>
          </a:p>
        </p:txBody>
      </p:sp>
      <p:sp>
        <p:nvSpPr>
          <p:cNvPr id="6" name="Slide Number Placeholder 5"/>
          <p:cNvSpPr>
            <a:spLocks noGrp="1"/>
          </p:cNvSpPr>
          <p:nvPr>
            <p:ph type="sldNum" sz="quarter" idx="12"/>
          </p:nvPr>
        </p:nvSpPr>
        <p:spPr/>
        <p:txBody>
          <a:bodyPr/>
          <a:lstStyle/>
          <a:p>
            <a:fld id="{26E0A22B-9C1C-4E1F-976C-3DEB34668224}" type="slidenum">
              <a:rPr lang="en-US" smtClean="0"/>
              <a:t>‹#›</a:t>
            </a:fld>
            <a:endParaRPr lang="en-US" dirty="0"/>
          </a:p>
        </p:txBody>
      </p:sp>
    </p:spTree>
    <p:extLst>
      <p:ext uri="{BB962C8B-B14F-4D97-AF65-F5344CB8AC3E}">
        <p14:creationId xmlns:p14="http://schemas.microsoft.com/office/powerpoint/2010/main" val="554345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78905-CD6A-4811-A368-33F8B96D05EF}" type="datetime1">
              <a:rPr lang="en-US" smtClean="0"/>
              <a:t>5/28/2014</a:t>
            </a:fld>
            <a:endParaRPr lang="en-US" dirty="0"/>
          </a:p>
        </p:txBody>
      </p:sp>
      <p:sp>
        <p:nvSpPr>
          <p:cNvPr id="5" name="Footer Placeholder 4"/>
          <p:cNvSpPr>
            <a:spLocks noGrp="1"/>
          </p:cNvSpPr>
          <p:nvPr>
            <p:ph type="ftr" sz="quarter" idx="11"/>
          </p:nvPr>
        </p:nvSpPr>
        <p:spPr/>
        <p:txBody>
          <a:bodyPr/>
          <a:lstStyle/>
          <a:p>
            <a:r>
              <a:rPr lang="en-US" dirty="0" smtClean="0"/>
              <a:t>Pathway to Energy Independence </a:t>
            </a:r>
            <a:endParaRPr lang="en-US" dirty="0"/>
          </a:p>
        </p:txBody>
      </p:sp>
      <p:sp>
        <p:nvSpPr>
          <p:cNvPr id="6" name="Slide Number Placeholder 5"/>
          <p:cNvSpPr>
            <a:spLocks noGrp="1"/>
          </p:cNvSpPr>
          <p:nvPr>
            <p:ph type="sldNum" sz="quarter" idx="12"/>
          </p:nvPr>
        </p:nvSpPr>
        <p:spPr/>
        <p:txBody>
          <a:bodyPr/>
          <a:lstStyle/>
          <a:p>
            <a:fld id="{26E0A22B-9C1C-4E1F-976C-3DEB34668224}" type="slidenum">
              <a:rPr lang="en-US" smtClean="0"/>
              <a:t>‹#›</a:t>
            </a:fld>
            <a:endParaRPr lang="en-US" dirty="0"/>
          </a:p>
        </p:txBody>
      </p:sp>
    </p:spTree>
    <p:extLst>
      <p:ext uri="{BB962C8B-B14F-4D97-AF65-F5344CB8AC3E}">
        <p14:creationId xmlns:p14="http://schemas.microsoft.com/office/powerpoint/2010/main" val="325151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6D2081-541F-4ED8-AF78-9F92AE5B1675}" type="datetime1">
              <a:rPr lang="en-US" smtClean="0"/>
              <a:t>5/28/2014</a:t>
            </a:fld>
            <a:endParaRPr lang="en-US" dirty="0"/>
          </a:p>
        </p:txBody>
      </p:sp>
      <p:sp>
        <p:nvSpPr>
          <p:cNvPr id="5" name="Footer Placeholder 4"/>
          <p:cNvSpPr>
            <a:spLocks noGrp="1"/>
          </p:cNvSpPr>
          <p:nvPr>
            <p:ph type="ftr" sz="quarter" idx="11"/>
          </p:nvPr>
        </p:nvSpPr>
        <p:spPr/>
        <p:txBody>
          <a:bodyPr/>
          <a:lstStyle/>
          <a:p>
            <a:r>
              <a:rPr lang="en-US" dirty="0" smtClean="0"/>
              <a:t>Pathway to Energy Independence </a:t>
            </a:r>
            <a:endParaRPr lang="en-US" dirty="0"/>
          </a:p>
        </p:txBody>
      </p:sp>
      <p:sp>
        <p:nvSpPr>
          <p:cNvPr id="6" name="Slide Number Placeholder 5"/>
          <p:cNvSpPr>
            <a:spLocks noGrp="1"/>
          </p:cNvSpPr>
          <p:nvPr>
            <p:ph type="sldNum" sz="quarter" idx="12"/>
          </p:nvPr>
        </p:nvSpPr>
        <p:spPr/>
        <p:txBody>
          <a:bodyPr/>
          <a:lstStyle/>
          <a:p>
            <a:fld id="{26E0A22B-9C1C-4E1F-976C-3DEB34668224}" type="slidenum">
              <a:rPr lang="en-US" smtClean="0"/>
              <a:t>‹#›</a:t>
            </a:fld>
            <a:endParaRPr lang="en-US" dirty="0"/>
          </a:p>
        </p:txBody>
      </p:sp>
    </p:spTree>
    <p:extLst>
      <p:ext uri="{BB962C8B-B14F-4D97-AF65-F5344CB8AC3E}">
        <p14:creationId xmlns:p14="http://schemas.microsoft.com/office/powerpoint/2010/main" val="223664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04E69-15A1-4DE0-9E90-43DD41329464}" type="datetime1">
              <a:rPr lang="en-US" smtClean="0"/>
              <a:t>5/28/2014</a:t>
            </a:fld>
            <a:endParaRPr lang="en-US" dirty="0"/>
          </a:p>
        </p:txBody>
      </p:sp>
      <p:sp>
        <p:nvSpPr>
          <p:cNvPr id="5" name="Footer Placeholder 4"/>
          <p:cNvSpPr>
            <a:spLocks noGrp="1"/>
          </p:cNvSpPr>
          <p:nvPr>
            <p:ph type="ftr" sz="quarter" idx="11"/>
          </p:nvPr>
        </p:nvSpPr>
        <p:spPr/>
        <p:txBody>
          <a:bodyPr/>
          <a:lstStyle/>
          <a:p>
            <a:r>
              <a:rPr lang="en-US" dirty="0" smtClean="0"/>
              <a:t>Pathway to Energy Independence </a:t>
            </a:r>
            <a:endParaRPr lang="en-US" dirty="0"/>
          </a:p>
        </p:txBody>
      </p:sp>
      <p:sp>
        <p:nvSpPr>
          <p:cNvPr id="6" name="Slide Number Placeholder 5"/>
          <p:cNvSpPr>
            <a:spLocks noGrp="1"/>
          </p:cNvSpPr>
          <p:nvPr>
            <p:ph type="sldNum" sz="quarter" idx="12"/>
          </p:nvPr>
        </p:nvSpPr>
        <p:spPr/>
        <p:txBody>
          <a:bodyPr/>
          <a:lstStyle/>
          <a:p>
            <a:fld id="{26E0A22B-9C1C-4E1F-976C-3DEB34668224}" type="slidenum">
              <a:rPr lang="en-US" smtClean="0"/>
              <a:t>‹#›</a:t>
            </a:fld>
            <a:endParaRPr lang="en-US" dirty="0"/>
          </a:p>
        </p:txBody>
      </p:sp>
    </p:spTree>
    <p:extLst>
      <p:ext uri="{BB962C8B-B14F-4D97-AF65-F5344CB8AC3E}">
        <p14:creationId xmlns:p14="http://schemas.microsoft.com/office/powerpoint/2010/main" val="272876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63286" y="6172200"/>
            <a:ext cx="381000" cy="365125"/>
          </a:xfrm>
        </p:spPr>
        <p:txBody>
          <a:bodyPr/>
          <a:lstStyle>
            <a:lvl1pPr>
              <a:defRPr sz="1000">
                <a:latin typeface="Arial" pitchFamily="34" charset="0"/>
                <a:cs typeface="Arial" pitchFamily="34" charset="0"/>
              </a:defRPr>
            </a:lvl1pPr>
          </a:lstStyle>
          <a:p>
            <a:fld id="{02E1E8E8-046F-45A5-A0FC-756C5EAAC6CB}"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t>Pathway to Energy Independence </a:t>
            </a:r>
            <a:endParaRPr lang="en-US" dirty="0"/>
          </a:p>
        </p:txBody>
      </p:sp>
      <p:sp>
        <p:nvSpPr>
          <p:cNvPr id="7" name="Slide Number Placeholder 6"/>
          <p:cNvSpPr>
            <a:spLocks noGrp="1"/>
          </p:cNvSpPr>
          <p:nvPr>
            <p:ph type="sldNum" sz="quarter" idx="12"/>
          </p:nvPr>
        </p:nvSpPr>
        <p:spPr/>
        <p:txBody>
          <a:bodyPr/>
          <a:lstStyle/>
          <a:p>
            <a:fld id="{26E0A22B-9C1C-4E1F-976C-3DEB34668224}" type="slidenum">
              <a:rPr lang="en-US" smtClean="0"/>
              <a:t>‹#›</a:t>
            </a:fld>
            <a:endParaRPr lang="en-US" dirty="0"/>
          </a:p>
        </p:txBody>
      </p:sp>
    </p:spTree>
    <p:extLst>
      <p:ext uri="{BB962C8B-B14F-4D97-AF65-F5344CB8AC3E}">
        <p14:creationId xmlns:p14="http://schemas.microsoft.com/office/powerpoint/2010/main" val="192398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75BD1F-7EAA-474D-A8B9-E6F6446910D1}" type="datetime1">
              <a:rPr lang="en-US" smtClean="0"/>
              <a:t>5/28/2014</a:t>
            </a:fld>
            <a:endParaRPr lang="en-US" dirty="0"/>
          </a:p>
        </p:txBody>
      </p:sp>
      <p:sp>
        <p:nvSpPr>
          <p:cNvPr id="8" name="Footer Placeholder 7"/>
          <p:cNvSpPr>
            <a:spLocks noGrp="1"/>
          </p:cNvSpPr>
          <p:nvPr>
            <p:ph type="ftr" sz="quarter" idx="11"/>
          </p:nvPr>
        </p:nvSpPr>
        <p:spPr/>
        <p:txBody>
          <a:bodyPr/>
          <a:lstStyle/>
          <a:p>
            <a:r>
              <a:rPr lang="en-US" dirty="0" smtClean="0"/>
              <a:t>Pathway to Energy Independence </a:t>
            </a:r>
            <a:endParaRPr lang="en-US" dirty="0"/>
          </a:p>
        </p:txBody>
      </p:sp>
      <p:sp>
        <p:nvSpPr>
          <p:cNvPr id="9" name="Slide Number Placeholder 8"/>
          <p:cNvSpPr>
            <a:spLocks noGrp="1"/>
          </p:cNvSpPr>
          <p:nvPr>
            <p:ph type="sldNum" sz="quarter" idx="12"/>
          </p:nvPr>
        </p:nvSpPr>
        <p:spPr/>
        <p:txBody>
          <a:bodyPr/>
          <a:lstStyle/>
          <a:p>
            <a:fld id="{26E0A22B-9C1C-4E1F-976C-3DEB34668224}" type="slidenum">
              <a:rPr lang="en-US" smtClean="0"/>
              <a:t>‹#›</a:t>
            </a:fld>
            <a:endParaRPr lang="en-US" dirty="0"/>
          </a:p>
        </p:txBody>
      </p:sp>
    </p:spTree>
    <p:extLst>
      <p:ext uri="{BB962C8B-B14F-4D97-AF65-F5344CB8AC3E}">
        <p14:creationId xmlns:p14="http://schemas.microsoft.com/office/powerpoint/2010/main" val="255631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E2E127-8210-481F-AF71-BF797FB113BF}" type="slidenum">
              <a:rPr lang="en-US" smtClean="0"/>
              <a:t>‹#›</a:t>
            </a:fld>
            <a:endParaRPr lang="en-US" dirty="0"/>
          </a:p>
        </p:txBody>
      </p:sp>
      <p:sp>
        <p:nvSpPr>
          <p:cNvPr id="5" name="Slide Number Placeholder 4"/>
          <p:cNvSpPr>
            <a:spLocks noGrp="1"/>
          </p:cNvSpPr>
          <p:nvPr>
            <p:ph type="sldNum" sz="quarter" idx="12"/>
          </p:nvPr>
        </p:nvSpPr>
        <p:spPr/>
        <p:txBody>
          <a:bodyPr/>
          <a:lstStyle/>
          <a:p>
            <a:fld id="{26E0A22B-9C1C-4E1F-976C-3DEB34668224}" type="slidenum">
              <a:rPr lang="en-US" smtClean="0"/>
              <a:t>‹#›</a:t>
            </a:fld>
            <a:endParaRPr lang="en-US" dirty="0"/>
          </a:p>
        </p:txBody>
      </p:sp>
    </p:spTree>
    <p:extLst>
      <p:ext uri="{BB962C8B-B14F-4D97-AF65-F5344CB8AC3E}">
        <p14:creationId xmlns:p14="http://schemas.microsoft.com/office/powerpoint/2010/main" val="233917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9B385-352A-4BAE-9463-B8B16D9CA9AA}" type="datetime1">
              <a:rPr lang="en-US" smtClean="0"/>
              <a:t>5/28/2014</a:t>
            </a:fld>
            <a:endParaRPr lang="en-US" dirty="0"/>
          </a:p>
        </p:txBody>
      </p:sp>
      <p:sp>
        <p:nvSpPr>
          <p:cNvPr id="3" name="Footer Placeholder 2"/>
          <p:cNvSpPr>
            <a:spLocks noGrp="1"/>
          </p:cNvSpPr>
          <p:nvPr>
            <p:ph type="ftr" sz="quarter" idx="11"/>
          </p:nvPr>
        </p:nvSpPr>
        <p:spPr/>
        <p:txBody>
          <a:bodyPr/>
          <a:lstStyle/>
          <a:p>
            <a:r>
              <a:rPr lang="en-US" dirty="0" smtClean="0"/>
              <a:t>Pathway to Energy Independence </a:t>
            </a:r>
            <a:endParaRPr lang="en-US" dirty="0"/>
          </a:p>
        </p:txBody>
      </p:sp>
      <p:sp>
        <p:nvSpPr>
          <p:cNvPr id="4" name="Slide Number Placeholder 3"/>
          <p:cNvSpPr>
            <a:spLocks noGrp="1"/>
          </p:cNvSpPr>
          <p:nvPr>
            <p:ph type="sldNum" sz="quarter" idx="12"/>
          </p:nvPr>
        </p:nvSpPr>
        <p:spPr/>
        <p:txBody>
          <a:bodyPr/>
          <a:lstStyle/>
          <a:p>
            <a:fld id="{26E0A22B-9C1C-4E1F-976C-3DEB34668224}" type="slidenum">
              <a:rPr lang="en-US" smtClean="0"/>
              <a:t>‹#›</a:t>
            </a:fld>
            <a:endParaRPr lang="en-US" dirty="0"/>
          </a:p>
        </p:txBody>
      </p:sp>
    </p:spTree>
    <p:extLst>
      <p:ext uri="{BB962C8B-B14F-4D97-AF65-F5344CB8AC3E}">
        <p14:creationId xmlns:p14="http://schemas.microsoft.com/office/powerpoint/2010/main" val="306801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4F2A1-DCC8-42B2-9999-5C3AE0C490D2}" type="datetime1">
              <a:rPr lang="en-US" smtClean="0"/>
              <a:t>5/28/2014</a:t>
            </a:fld>
            <a:endParaRPr lang="en-US" dirty="0"/>
          </a:p>
        </p:txBody>
      </p:sp>
      <p:sp>
        <p:nvSpPr>
          <p:cNvPr id="6" name="Footer Placeholder 5"/>
          <p:cNvSpPr>
            <a:spLocks noGrp="1"/>
          </p:cNvSpPr>
          <p:nvPr>
            <p:ph type="ftr" sz="quarter" idx="11"/>
          </p:nvPr>
        </p:nvSpPr>
        <p:spPr/>
        <p:txBody>
          <a:bodyPr/>
          <a:lstStyle/>
          <a:p>
            <a:r>
              <a:rPr lang="en-US" dirty="0" smtClean="0"/>
              <a:t>Pathway to Energy Independence </a:t>
            </a:r>
            <a:endParaRPr lang="en-US" dirty="0"/>
          </a:p>
        </p:txBody>
      </p:sp>
      <p:sp>
        <p:nvSpPr>
          <p:cNvPr id="7" name="Slide Number Placeholder 6"/>
          <p:cNvSpPr>
            <a:spLocks noGrp="1"/>
          </p:cNvSpPr>
          <p:nvPr>
            <p:ph type="sldNum" sz="quarter" idx="12"/>
          </p:nvPr>
        </p:nvSpPr>
        <p:spPr/>
        <p:txBody>
          <a:bodyPr/>
          <a:lstStyle/>
          <a:p>
            <a:fld id="{26E0A22B-9C1C-4E1F-976C-3DEB34668224}" type="slidenum">
              <a:rPr lang="en-US" smtClean="0"/>
              <a:t>‹#›</a:t>
            </a:fld>
            <a:endParaRPr lang="en-US" dirty="0"/>
          </a:p>
        </p:txBody>
      </p:sp>
    </p:spTree>
    <p:extLst>
      <p:ext uri="{BB962C8B-B14F-4D97-AF65-F5344CB8AC3E}">
        <p14:creationId xmlns:p14="http://schemas.microsoft.com/office/powerpoint/2010/main" val="235300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6C919-698F-41F0-89BD-975FA7C3113C}" type="datetime1">
              <a:rPr lang="en-US" smtClean="0"/>
              <a:t>5/28/2014</a:t>
            </a:fld>
            <a:endParaRPr lang="en-US" dirty="0"/>
          </a:p>
        </p:txBody>
      </p:sp>
      <p:sp>
        <p:nvSpPr>
          <p:cNvPr id="6" name="Footer Placeholder 5"/>
          <p:cNvSpPr>
            <a:spLocks noGrp="1"/>
          </p:cNvSpPr>
          <p:nvPr>
            <p:ph type="ftr" sz="quarter" idx="11"/>
          </p:nvPr>
        </p:nvSpPr>
        <p:spPr/>
        <p:txBody>
          <a:bodyPr/>
          <a:lstStyle/>
          <a:p>
            <a:r>
              <a:rPr lang="en-US" dirty="0" smtClean="0"/>
              <a:t>Pathway to Energy Independence </a:t>
            </a:r>
            <a:endParaRPr lang="en-US" dirty="0"/>
          </a:p>
        </p:txBody>
      </p:sp>
      <p:sp>
        <p:nvSpPr>
          <p:cNvPr id="7" name="Slide Number Placeholder 6"/>
          <p:cNvSpPr>
            <a:spLocks noGrp="1"/>
          </p:cNvSpPr>
          <p:nvPr>
            <p:ph type="sldNum" sz="quarter" idx="12"/>
          </p:nvPr>
        </p:nvSpPr>
        <p:spPr/>
        <p:txBody>
          <a:bodyPr/>
          <a:lstStyle/>
          <a:p>
            <a:fld id="{26E0A22B-9C1C-4E1F-976C-3DEB34668224}" type="slidenum">
              <a:rPr lang="en-US" smtClean="0"/>
              <a:t>‹#›</a:t>
            </a:fld>
            <a:endParaRPr lang="en-US" dirty="0"/>
          </a:p>
        </p:txBody>
      </p:sp>
    </p:spTree>
    <p:extLst>
      <p:ext uri="{BB962C8B-B14F-4D97-AF65-F5344CB8AC3E}">
        <p14:creationId xmlns:p14="http://schemas.microsoft.com/office/powerpoint/2010/main" val="48492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517" y="6244771"/>
            <a:ext cx="472883"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fld id="{11D67AAC-C816-4869-9BDC-41D36B97EC91}" type="slidenum">
              <a:rPr lang="en-US" smtClean="0"/>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grpSp>
        <p:nvGrpSpPr>
          <p:cNvPr id="7" name="Group 9"/>
          <p:cNvGrpSpPr>
            <a:grpSpLocks/>
          </p:cNvGrpSpPr>
          <p:nvPr userDrawn="1"/>
        </p:nvGrpSpPr>
        <p:grpSpPr bwMode="auto">
          <a:xfrm>
            <a:off x="457200" y="152400"/>
            <a:ext cx="7848600" cy="1143000"/>
            <a:chOff x="304800" y="152400"/>
            <a:chExt cx="8991600" cy="1371600"/>
          </a:xfrm>
        </p:grpSpPr>
        <p:sp>
          <p:nvSpPr>
            <p:cNvPr id="8" name="Oval 7"/>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9" name="TextBox 8"/>
            <p:cNvSpPr txBox="1">
              <a:spLocks noChangeArrowheads="1"/>
            </p:cNvSpPr>
            <p:nvPr/>
          </p:nvSpPr>
          <p:spPr bwMode="auto">
            <a:xfrm>
              <a:off x="609600" y="533400"/>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solidFill>
                    <a:schemeClr val="bg1"/>
                  </a:solidFill>
                  <a:latin typeface="Californian FB" pitchFamily="18" charset="0"/>
                  <a:cs typeface="Times New Roman" pitchFamily="18" charset="0"/>
                </a:rPr>
                <a:t>WE</a:t>
              </a:r>
              <a:r>
                <a:rPr lang="en-US" sz="2400" dirty="0">
                  <a:latin typeface="Californian FB" pitchFamily="18" charset="0"/>
                  <a:cs typeface="Times New Roman" pitchFamily="18" charset="0"/>
                </a:rPr>
                <a:t>STERN STATES PETROLEUM ASSOCIATION</a:t>
              </a:r>
            </a:p>
          </p:txBody>
        </p:sp>
      </p:grpSp>
      <p:pic>
        <p:nvPicPr>
          <p:cNvPr id="10" name="Picture 20" descr="We Perform.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We Produce.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We Prov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userDrawn="1"/>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1636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457200" y="152400"/>
            <a:ext cx="7848600" cy="1143000"/>
            <a:chOff x="304800" y="152400"/>
            <a:chExt cx="8991600" cy="1371600"/>
          </a:xfrm>
        </p:grpSpPr>
        <p:sp>
          <p:nvSpPr>
            <p:cNvPr id="5" name="Oval 4"/>
            <p:cNvSpPr/>
            <p:nvPr/>
          </p:nvSpPr>
          <p:spPr>
            <a:xfrm>
              <a:off x="304800" y="152400"/>
              <a:ext cx="1371292" cy="1371600"/>
            </a:xfrm>
            <a:prstGeom prst="ellipse">
              <a:avLst/>
            </a:prstGeom>
            <a:solidFill>
              <a:srgbClr val="3366CC"/>
            </a:solidFill>
            <a:ln w="25400" cap="flat" cmpd="sng" algn="ctr">
              <a:noFill/>
              <a:prstDash val="solid"/>
            </a:ln>
            <a:effectLst>
              <a:outerShdw blurRad="50800" dist="38100" dir="10800000" algn="r"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extBox 8"/>
            <p:cNvSpPr txBox="1">
              <a:spLocks noChangeArrowheads="1"/>
            </p:cNvSpPr>
            <p:nvPr/>
          </p:nvSpPr>
          <p:spPr bwMode="auto">
            <a:xfrm>
              <a:off x="609600" y="533400"/>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fornian FB" pitchFamily="18" charset="0"/>
                  <a:cs typeface="Times New Roman" pitchFamily="18" charset="0"/>
                </a:rPr>
                <a:t>WE</a:t>
              </a:r>
              <a:r>
                <a:rPr kumimoji="0" lang="en-US" sz="2400" b="0" i="0" u="none" strike="noStrike" kern="0" cap="none" spc="0" normalizeH="0" baseline="0" noProof="0" dirty="0" smtClean="0">
                  <a:ln>
                    <a:noFill/>
                  </a:ln>
                  <a:solidFill>
                    <a:prstClr val="black"/>
                  </a:solidFill>
                  <a:effectLst/>
                  <a:uLnTx/>
                  <a:uFillTx/>
                  <a:latin typeface="Californian FB" pitchFamily="18" charset="0"/>
                  <a:cs typeface="Times New Roman" pitchFamily="18" charset="0"/>
                </a:rPr>
                <a:t>STERN STATES PETROLEUM ASSOCIATION</a:t>
              </a:r>
            </a:p>
          </p:txBody>
        </p:sp>
      </p:grpSp>
      <p:pic>
        <p:nvPicPr>
          <p:cNvPr id="7" name="Picture 20" descr="We Perfor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descr="We Produ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We Provi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 y="6677025"/>
            <a:ext cx="8686800" cy="0"/>
          </a:xfrm>
          <a:prstGeom prst="line">
            <a:avLst/>
          </a:prstGeom>
          <a:noFill/>
          <a:ln w="38100" cap="flat" cmpd="sng" algn="ctr">
            <a:solidFill>
              <a:srgbClr val="4F81BD">
                <a:shade val="95000"/>
                <a:satMod val="105000"/>
              </a:srgbClr>
            </a:solidFill>
            <a:prstDash val="solid"/>
          </a:ln>
          <a:effectLst/>
        </p:spPr>
      </p:cxnSp>
      <p:sp>
        <p:nvSpPr>
          <p:cNvPr id="15" name="Subtitle 2"/>
          <p:cNvSpPr>
            <a:spLocks noGrp="1"/>
          </p:cNvSpPr>
          <p:nvPr/>
        </p:nvSpPr>
        <p:spPr>
          <a:xfrm>
            <a:off x="0" y="5607957"/>
            <a:ext cx="9144000" cy="4118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solidFill>
                  <a:schemeClr val="tx1"/>
                </a:solidFill>
                <a:latin typeface="Arial" panose="020B0604020202020204" pitchFamily="34" charset="0"/>
                <a:cs typeface="Arial" panose="020B0604020202020204" pitchFamily="34" charset="0"/>
              </a:rPr>
              <a:t>May 2014</a:t>
            </a:r>
            <a:endParaRPr lang="en-US" sz="2000" dirty="0">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0" y="1295400"/>
            <a:ext cx="9144000" cy="1200329"/>
          </a:xfrm>
          <a:prstGeom prst="rect">
            <a:avLst/>
          </a:prstGeom>
          <a:noFill/>
        </p:spPr>
        <p:txBody>
          <a:bodyPr wrap="square" rtlCol="0">
            <a:spAutoFit/>
          </a:bodyPr>
          <a:lstStyle/>
          <a:p>
            <a:pPr algn="ctr"/>
            <a:r>
              <a:rPr lang="en-US" sz="3600" dirty="0" smtClean="0">
                <a:solidFill>
                  <a:srgbClr val="000000"/>
                </a:solidFill>
                <a:latin typeface="Arial" pitchFamily="34" charset="0"/>
                <a:cs typeface="Arial" pitchFamily="34" charset="0"/>
              </a:rPr>
              <a:t>Hydraulic Fracturing and Energy </a:t>
            </a:r>
            <a:br>
              <a:rPr lang="en-US" sz="3600" dirty="0" smtClean="0">
                <a:solidFill>
                  <a:srgbClr val="000000"/>
                </a:solidFill>
                <a:latin typeface="Arial" pitchFamily="34" charset="0"/>
                <a:cs typeface="Arial" pitchFamily="34" charset="0"/>
              </a:rPr>
            </a:br>
            <a:r>
              <a:rPr lang="en-US" sz="3600" dirty="0" smtClean="0">
                <a:solidFill>
                  <a:srgbClr val="000000"/>
                </a:solidFill>
                <a:latin typeface="Arial" pitchFamily="34" charset="0"/>
                <a:cs typeface="Arial" pitchFamily="34" charset="0"/>
              </a:rPr>
              <a:t>Production in California</a:t>
            </a:r>
            <a:endParaRPr lang="en-US" sz="3600" dirty="0">
              <a:solidFill>
                <a:srgbClr val="000000"/>
              </a:solidFill>
              <a:latin typeface="Arial" pitchFamily="34" charset="0"/>
              <a:cs typeface="Arial"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2819400"/>
            <a:ext cx="1600200" cy="2138550"/>
          </a:xfrm>
          <a:prstGeom prst="rect">
            <a:avLst/>
          </a:prstGeom>
        </p:spPr>
      </p:pic>
    </p:spTree>
    <p:extLst>
      <p:ext uri="{BB962C8B-B14F-4D97-AF65-F5344CB8AC3E}">
        <p14:creationId xmlns:p14="http://schemas.microsoft.com/office/powerpoint/2010/main" val="2196489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9"/>
          <p:cNvGrpSpPr>
            <a:grpSpLocks/>
          </p:cNvGrpSpPr>
          <p:nvPr/>
        </p:nvGrpSpPr>
        <p:grpSpPr bwMode="auto">
          <a:xfrm>
            <a:off x="457200" y="152400"/>
            <a:ext cx="7848600" cy="1143000"/>
            <a:chOff x="304800" y="152400"/>
            <a:chExt cx="8991600" cy="1371600"/>
          </a:xfrm>
        </p:grpSpPr>
        <p:sp>
          <p:nvSpPr>
            <p:cNvPr id="5" name="Oval 4"/>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203" name="TextBox 8"/>
            <p:cNvSpPr txBox="1">
              <a:spLocks noChangeArrowheads="1"/>
            </p:cNvSpPr>
            <p:nvPr/>
          </p:nvSpPr>
          <p:spPr bwMode="auto">
            <a:xfrm>
              <a:off x="609600" y="533400"/>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rgbClr val="FFFFFF"/>
                  </a:solidFill>
                  <a:latin typeface="Californian FB" pitchFamily="18" charset="0"/>
                  <a:cs typeface="Times New Roman" pitchFamily="18" charset="0"/>
                </a:rPr>
                <a:t>WE</a:t>
              </a:r>
              <a:r>
                <a:rPr lang="en-US" altLang="en-US" sz="2400">
                  <a:solidFill>
                    <a:srgbClr val="000000"/>
                  </a:solidFill>
                  <a:latin typeface="Californian FB" pitchFamily="18" charset="0"/>
                  <a:cs typeface="Times New Roman" pitchFamily="18" charset="0"/>
                </a:rPr>
                <a:t>STERN STATES PETROLEUM ASSOCIATION</a:t>
              </a:r>
            </a:p>
          </p:txBody>
        </p:sp>
      </p:grpSp>
      <p:pic>
        <p:nvPicPr>
          <p:cNvPr id="8195"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199"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42B58F-8E56-4BBC-B6C1-0C17E33DE62F}" type="slidenum">
              <a:rPr lang="en-US" altLang="en-US" sz="1000">
                <a:solidFill>
                  <a:srgbClr val="000000"/>
                </a:solidFill>
                <a:cs typeface="Arial" charset="0"/>
              </a:rPr>
              <a:pPr eaLnBrk="1" hangingPunct="1"/>
              <a:t>10</a:t>
            </a:fld>
            <a:endParaRPr lang="en-US" altLang="en-US" sz="1000">
              <a:solidFill>
                <a:srgbClr val="000000"/>
              </a:solidFill>
              <a:cs typeface="Arial" charset="0"/>
            </a:endParaRPr>
          </a:p>
        </p:txBody>
      </p:sp>
      <p:sp>
        <p:nvSpPr>
          <p:cNvPr id="14" name="Text Placeholder 5"/>
          <p:cNvSpPr txBox="1">
            <a:spLocks/>
          </p:cNvSpPr>
          <p:nvPr/>
        </p:nvSpPr>
        <p:spPr>
          <a:xfrm>
            <a:off x="457200" y="1836738"/>
            <a:ext cx="5791200" cy="471646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spcAft>
                <a:spcPts val="1200"/>
              </a:spcAft>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Safe and well-established well stimulation technology used in California for 60 years</a:t>
            </a:r>
          </a:p>
          <a:p>
            <a:pPr marL="342900" indent="-342900" algn="l">
              <a:spcAft>
                <a:spcPts val="1200"/>
              </a:spcAft>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No indication of adverse effects to the environment or harm to human health and safety in California</a:t>
            </a:r>
          </a:p>
          <a:p>
            <a:pPr marL="342900" indent="-342900" algn="l">
              <a:spcAft>
                <a:spcPts val="120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Wells designed and constructed to meet the strict regulations &amp; engineering specifications of the Division of Oil, Gas, &amp; Geothermal Resources (DOGGR)</a:t>
            </a:r>
          </a:p>
          <a:p>
            <a:pPr marL="342900" indent="-342900" algn="l">
              <a:spcAft>
                <a:spcPts val="1200"/>
              </a:spcAft>
              <a:buFont typeface="Wingdings" panose="05000000000000000000" pitchFamily="2" charset="2"/>
              <a:buChar char="§"/>
            </a:pPr>
            <a:endParaRPr lang="en-US" sz="2000" dirty="0">
              <a:solidFill>
                <a:schemeClr val="tx1"/>
              </a:solidFill>
              <a:latin typeface="Arial" panose="020B0604020202020204" pitchFamily="34" charset="0"/>
              <a:cs typeface="Arial" panose="020B0604020202020204" pitchFamily="34" charset="0"/>
            </a:endParaRPr>
          </a:p>
        </p:txBody>
      </p:sp>
      <p:pic>
        <p:nvPicPr>
          <p:cNvPr id="15" name="Picture 19" descr="casing-diagram_0"/>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146104" y="1981200"/>
            <a:ext cx="2845496" cy="3847307"/>
          </a:xfrm>
          <a:prstGeom prst="rect">
            <a:avLst/>
          </a:prstGeom>
          <a:noFill/>
          <a:ln w="9525" algn="in">
            <a:noFill/>
            <a:miter lim="800000"/>
            <a:headEnd/>
            <a:tailEnd/>
          </a:ln>
        </p:spPr>
      </p:pic>
      <p:sp>
        <p:nvSpPr>
          <p:cNvPr id="16" name="TextBox 15"/>
          <p:cNvSpPr txBox="1"/>
          <p:nvPr/>
        </p:nvSpPr>
        <p:spPr>
          <a:xfrm>
            <a:off x="0" y="1295400"/>
            <a:ext cx="9144000" cy="523220"/>
          </a:xfrm>
          <a:prstGeom prst="rect">
            <a:avLst/>
          </a:prstGeom>
          <a:noFill/>
        </p:spPr>
        <p:txBody>
          <a:bodyPr wrap="square" rtlCol="0">
            <a:spAutoFit/>
          </a:bodyPr>
          <a:lstStyle/>
          <a:p>
            <a:pPr algn="ctr">
              <a:buNone/>
            </a:pPr>
            <a:r>
              <a:rPr lang="en-US" sz="2800" dirty="0" smtClean="0">
                <a:latin typeface="Arial" panose="020B0604020202020204" pitchFamily="34" charset="0"/>
                <a:cs typeface="Arial" panose="020B0604020202020204" pitchFamily="34" charset="0"/>
              </a:rPr>
              <a:t>Hydraulic Fracturing in California</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150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9"/>
          <p:cNvGrpSpPr>
            <a:grpSpLocks/>
          </p:cNvGrpSpPr>
          <p:nvPr/>
        </p:nvGrpSpPr>
        <p:grpSpPr bwMode="auto">
          <a:xfrm>
            <a:off x="457200" y="152400"/>
            <a:ext cx="7848600" cy="1143000"/>
            <a:chOff x="304800" y="152400"/>
            <a:chExt cx="8991600" cy="1371600"/>
          </a:xfrm>
        </p:grpSpPr>
        <p:sp>
          <p:nvSpPr>
            <p:cNvPr id="18" name="Oval 17"/>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4349" name="TextBox 8"/>
            <p:cNvSpPr txBox="1">
              <a:spLocks noChangeArrowheads="1"/>
            </p:cNvSpPr>
            <p:nvPr/>
          </p:nvSpPr>
          <p:spPr bwMode="auto">
            <a:xfrm>
              <a:off x="609600" y="533400"/>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solidFill>
                    <a:schemeClr val="bg1"/>
                  </a:solidFill>
                  <a:latin typeface="Californian FB" pitchFamily="18" charset="0"/>
                  <a:cs typeface="Times New Roman" pitchFamily="18" charset="0"/>
                </a:rPr>
                <a:t>WE</a:t>
              </a:r>
              <a:r>
                <a:rPr lang="en-US" sz="2400" dirty="0">
                  <a:latin typeface="Californian FB" pitchFamily="18" charset="0"/>
                  <a:cs typeface="Times New Roman" pitchFamily="18" charset="0"/>
                </a:rPr>
                <a:t>STERN STATES PETROLEUM ASSOCIATION</a:t>
              </a:r>
            </a:p>
          </p:txBody>
        </p:sp>
      </p:grpSp>
      <p:pic>
        <p:nvPicPr>
          <p:cNvPr id="14339"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343" name="TextBox 10"/>
          <p:cNvSpPr txBox="1">
            <a:spLocks noChangeArrowheads="1"/>
          </p:cNvSpPr>
          <p:nvPr/>
        </p:nvSpPr>
        <p:spPr bwMode="auto">
          <a:xfrm>
            <a:off x="0" y="1295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dirty="0"/>
              <a:t>Hydraulic Fracturing: How Much, Where</a:t>
            </a:r>
          </a:p>
        </p:txBody>
      </p:sp>
      <p:sp>
        <p:nvSpPr>
          <p:cNvPr id="14345" name="TextBox 14"/>
          <p:cNvSpPr txBox="1">
            <a:spLocks noChangeArrowheads="1"/>
          </p:cNvSpPr>
          <p:nvPr/>
        </p:nvSpPr>
        <p:spPr bwMode="auto">
          <a:xfrm>
            <a:off x="457200" y="2320766"/>
            <a:ext cx="43434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spcAft>
                <a:spcPts val="1200"/>
              </a:spcAft>
              <a:buFont typeface="Wingdings" pitchFamily="2" charset="2"/>
              <a:buChar char="§"/>
            </a:pPr>
            <a:r>
              <a:rPr lang="en-US" sz="2000" dirty="0" smtClean="0"/>
              <a:t>830 wells fractured in 2013 according to FracFocus</a:t>
            </a:r>
          </a:p>
          <a:p>
            <a:pPr marL="342900" indent="-342900" eaLnBrk="1" hangingPunct="1">
              <a:spcAft>
                <a:spcPts val="1200"/>
              </a:spcAft>
              <a:buFont typeface="Wingdings" pitchFamily="2" charset="2"/>
              <a:buChar char="§"/>
            </a:pPr>
            <a:r>
              <a:rPr lang="en-US" sz="2000" dirty="0" smtClean="0"/>
              <a:t>3,091 oil and gas </a:t>
            </a:r>
            <a:r>
              <a:rPr lang="en-US" sz="2000" dirty="0"/>
              <a:t>well permits issued in </a:t>
            </a:r>
            <a:r>
              <a:rPr lang="en-US" sz="2000" dirty="0" smtClean="0"/>
              <a:t>2013</a:t>
            </a:r>
            <a:endParaRPr lang="en-US" sz="2000" dirty="0"/>
          </a:p>
          <a:p>
            <a:pPr marL="342900" indent="-342900" eaLnBrk="1" hangingPunct="1">
              <a:spcAft>
                <a:spcPts val="1200"/>
              </a:spcAft>
              <a:buFont typeface="Wingdings" pitchFamily="2" charset="2"/>
              <a:buChar char="§"/>
            </a:pPr>
            <a:r>
              <a:rPr lang="en-US" sz="2000" dirty="0" smtClean="0"/>
              <a:t>54,986 </a:t>
            </a:r>
            <a:r>
              <a:rPr lang="en-US" sz="2000" dirty="0"/>
              <a:t>wells currently producing oil and/or gas in CA </a:t>
            </a:r>
          </a:p>
          <a:p>
            <a:pPr marL="342900" indent="-342900" eaLnBrk="1" hangingPunct="1">
              <a:spcAft>
                <a:spcPts val="1200"/>
              </a:spcAft>
              <a:buFont typeface="Wingdings" pitchFamily="2" charset="2"/>
              <a:buChar char="§"/>
            </a:pPr>
            <a:r>
              <a:rPr lang="en-US" sz="2000" dirty="0" smtClean="0"/>
              <a:t>97% were </a:t>
            </a:r>
            <a:r>
              <a:rPr lang="en-US" sz="2000" dirty="0"/>
              <a:t>in Kern County</a:t>
            </a:r>
          </a:p>
        </p:txBody>
      </p:sp>
      <p:sp>
        <p:nvSpPr>
          <p:cNvPr id="14346" name="TextBox 15"/>
          <p:cNvSpPr txBox="1">
            <a:spLocks noChangeArrowheads="1"/>
          </p:cNvSpPr>
          <p:nvPr/>
        </p:nvSpPr>
        <p:spPr bwMode="auto">
          <a:xfrm>
            <a:off x="457200" y="6400800"/>
            <a:ext cx="563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2763" indent="-5127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t>Source: WSPA survey of FracFocus website </a:t>
            </a:r>
            <a:r>
              <a:rPr lang="en-US" sz="1000" dirty="0" smtClean="0"/>
              <a:t>2013 </a:t>
            </a:r>
            <a:r>
              <a:rPr lang="en-US" sz="1000" dirty="0"/>
              <a:t>data</a:t>
            </a:r>
          </a:p>
        </p:txBody>
      </p:sp>
      <p:sp>
        <p:nvSpPr>
          <p:cNvPr id="14"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2A9B9E-C3C2-4EFE-8F33-0F9AAA3F1810}" type="slidenum">
              <a:rPr lang="en-US" sz="1000">
                <a:solidFill>
                  <a:srgbClr val="000000"/>
                </a:solidFill>
                <a:cs typeface="Arial" charset="0"/>
              </a:rPr>
              <a:pPr eaLnBrk="1" hangingPunct="1"/>
              <a:t>11</a:t>
            </a:fld>
            <a:endParaRPr lang="en-US" sz="1000" dirty="0">
              <a:solidFill>
                <a:srgbClr val="000000"/>
              </a:solidFill>
              <a:cs typeface="Arial"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2823" y="1981200"/>
            <a:ext cx="2536451" cy="3429000"/>
          </a:xfrm>
          <a:prstGeom prst="rect">
            <a:avLst/>
          </a:prstGeom>
          <a:noFill/>
          <a:ln w="9525">
            <a:solidFill>
              <a:schemeClr val="tx1"/>
            </a:solidFill>
            <a:miter lim="800000"/>
            <a:headEnd/>
            <a:tailEnd/>
          </a:ln>
          <a:effectLst>
            <a:outerShdw blurRad="50800" dist="1143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632823" y="5486400"/>
            <a:ext cx="2520577"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Interim Well Stimulation Treatment Notice, Division of Oil, Gas &amp; Geothermal Resources</a:t>
            </a:r>
            <a:endParaRPr lang="en-US"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84989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9"/>
          <p:cNvGrpSpPr>
            <a:grpSpLocks/>
          </p:cNvGrpSpPr>
          <p:nvPr/>
        </p:nvGrpSpPr>
        <p:grpSpPr bwMode="auto">
          <a:xfrm>
            <a:off x="457200" y="152400"/>
            <a:ext cx="7848600" cy="1143000"/>
            <a:chOff x="304800" y="152400"/>
            <a:chExt cx="8991600" cy="1371600"/>
          </a:xfrm>
        </p:grpSpPr>
        <p:sp>
          <p:nvSpPr>
            <p:cNvPr id="5" name="Oval 4"/>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2539" name="TextBox 8"/>
            <p:cNvSpPr txBox="1">
              <a:spLocks noChangeArrowheads="1"/>
            </p:cNvSpPr>
            <p:nvPr/>
          </p:nvSpPr>
          <p:spPr bwMode="auto">
            <a:xfrm>
              <a:off x="609600" y="533400"/>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rgbClr val="FFFFFF"/>
                  </a:solidFill>
                  <a:latin typeface="Californian FB" pitchFamily="18" charset="0"/>
                  <a:cs typeface="Times New Roman" pitchFamily="18" charset="0"/>
                </a:rPr>
                <a:t>WE</a:t>
              </a:r>
              <a:r>
                <a:rPr lang="en-US" altLang="en-US" sz="2400">
                  <a:solidFill>
                    <a:srgbClr val="000000"/>
                  </a:solidFill>
                  <a:latin typeface="Californian FB" pitchFamily="18" charset="0"/>
                  <a:cs typeface="Times New Roman" pitchFamily="18" charset="0"/>
                </a:rPr>
                <a:t>STERN STATES PETROLEUM ASSOCIATION</a:t>
              </a:r>
            </a:p>
          </p:txBody>
        </p:sp>
      </p:grpSp>
      <p:pic>
        <p:nvPicPr>
          <p:cNvPr id="22531"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535"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F9A3AD-E8EE-43BF-98C2-608BEBAAAE41}" type="slidenum">
              <a:rPr lang="en-US" altLang="en-US" sz="1000">
                <a:solidFill>
                  <a:srgbClr val="000000"/>
                </a:solidFill>
                <a:cs typeface="Arial" charset="0"/>
              </a:rPr>
              <a:pPr eaLnBrk="1" hangingPunct="1"/>
              <a:t>12</a:t>
            </a:fld>
            <a:endParaRPr lang="en-US" altLang="en-US" sz="1000">
              <a:solidFill>
                <a:srgbClr val="000000"/>
              </a:solidFill>
              <a:cs typeface="Arial" charset="0"/>
            </a:endParaRPr>
          </a:p>
        </p:txBody>
      </p:sp>
      <p:sp>
        <p:nvSpPr>
          <p:cNvPr id="22536" name="TextBox 10"/>
          <p:cNvSpPr txBox="1">
            <a:spLocks noChangeArrowheads="1"/>
          </p:cNvSpPr>
          <p:nvPr/>
        </p:nvSpPr>
        <p:spPr bwMode="auto">
          <a:xfrm>
            <a:off x="0" y="1295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dirty="0"/>
              <a:t>Hydraulic Fracturing </a:t>
            </a:r>
            <a:r>
              <a:rPr lang="en-US" altLang="en-US" sz="2800" dirty="0" smtClean="0"/>
              <a:t>and Water Quality</a:t>
            </a:r>
            <a:endParaRPr lang="en-US" altLang="en-US" sz="2800" dirty="0"/>
          </a:p>
        </p:txBody>
      </p:sp>
      <p:sp>
        <p:nvSpPr>
          <p:cNvPr id="22537" name="TextBox 1"/>
          <p:cNvSpPr txBox="1">
            <a:spLocks noChangeArrowheads="1"/>
          </p:cNvSpPr>
          <p:nvPr/>
        </p:nvSpPr>
        <p:spPr bwMode="auto">
          <a:xfrm>
            <a:off x="457200" y="1828800"/>
            <a:ext cx="8382000" cy="45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800"/>
              </a:spcAft>
            </a:pPr>
            <a:r>
              <a:rPr lang="en-US" i="1" dirty="0" smtClean="0"/>
              <a:t>“Fracking </a:t>
            </a:r>
            <a:r>
              <a:rPr lang="en-US" i="1" dirty="0"/>
              <a:t>has been around for decades, and there’s a tremendous amount of misinformation out there about it, a lot of fear that I think is unfounded</a:t>
            </a:r>
            <a:r>
              <a:rPr lang="en-US" i="1" dirty="0" smtClean="0"/>
              <a:t>.”</a:t>
            </a:r>
            <a:r>
              <a:rPr lang="en-US" sz="1600" i="1" dirty="0" smtClean="0"/>
              <a:t/>
            </a:r>
            <a:br>
              <a:rPr lang="en-US" sz="1600" i="1" dirty="0" smtClean="0"/>
            </a:br>
            <a:r>
              <a:rPr lang="en-US" sz="1600" i="1" dirty="0" smtClean="0"/>
              <a:t>				     </a:t>
            </a:r>
            <a:r>
              <a:rPr lang="en-US" sz="1200" dirty="0" smtClean="0"/>
              <a:t>Sally </a:t>
            </a:r>
            <a:r>
              <a:rPr lang="en-US" sz="1200" dirty="0"/>
              <a:t>Jewell, U.S. </a:t>
            </a:r>
            <a:r>
              <a:rPr lang="en-US" sz="1200" dirty="0" smtClean="0"/>
              <a:t>Secretary </a:t>
            </a:r>
            <a:r>
              <a:rPr lang="en-US" sz="1200" dirty="0"/>
              <a:t>of the Interior, November 8, 2013</a:t>
            </a:r>
          </a:p>
          <a:p>
            <a:pPr>
              <a:spcAft>
                <a:spcPts val="800"/>
              </a:spcAft>
            </a:pPr>
            <a:r>
              <a:rPr lang="en-US" i="1" dirty="0" smtClean="0"/>
              <a:t>“</a:t>
            </a:r>
            <a:r>
              <a:rPr lang="en-US" i="1" dirty="0"/>
              <a:t>There’s nothing inherently dangerous in fracking that sound engineering practices can’t accomplish</a:t>
            </a:r>
            <a:r>
              <a:rPr lang="en-US" i="1" dirty="0" smtClean="0"/>
              <a:t>.”</a:t>
            </a:r>
            <a:r>
              <a:rPr lang="en-US" sz="1600" i="1" dirty="0" smtClean="0"/>
              <a:t/>
            </a:r>
            <a:br>
              <a:rPr lang="en-US" sz="1600" i="1" dirty="0" smtClean="0"/>
            </a:br>
            <a:r>
              <a:rPr lang="en-US" sz="1600" i="1" dirty="0" smtClean="0"/>
              <a:t>				</a:t>
            </a:r>
            <a:r>
              <a:rPr lang="en-US" sz="1200" dirty="0" smtClean="0"/>
              <a:t>Gina </a:t>
            </a:r>
            <a:r>
              <a:rPr lang="en-US" sz="1200" dirty="0"/>
              <a:t>McCarthy, Current U.S. EPA Administrator, November 4, 2013</a:t>
            </a:r>
          </a:p>
          <a:p>
            <a:pPr>
              <a:spcAft>
                <a:spcPts val="800"/>
              </a:spcAft>
            </a:pPr>
            <a:r>
              <a:rPr lang="en-US" i="1" dirty="0" smtClean="0"/>
              <a:t>“</a:t>
            </a:r>
            <a:r>
              <a:rPr lang="en-US" i="1" dirty="0"/>
              <a:t>I still have not seen any evidence of fracking per se contaminating groundwater</a:t>
            </a:r>
            <a:r>
              <a:rPr lang="en-US" i="1" dirty="0" smtClean="0"/>
              <a:t>.”</a:t>
            </a:r>
            <a:br>
              <a:rPr lang="en-US" i="1" dirty="0" smtClean="0"/>
            </a:br>
            <a:r>
              <a:rPr lang="en-US" sz="1600" i="1" dirty="0" smtClean="0"/>
              <a:t>				              </a:t>
            </a:r>
            <a:r>
              <a:rPr lang="en-US" sz="1200" dirty="0" smtClean="0"/>
              <a:t>Ernest </a:t>
            </a:r>
            <a:r>
              <a:rPr lang="en-US" sz="1200" dirty="0"/>
              <a:t>Moniz, U.S Secretary of Energy, August 1, 2013</a:t>
            </a:r>
          </a:p>
          <a:p>
            <a:pPr>
              <a:spcAft>
                <a:spcPts val="800"/>
              </a:spcAft>
            </a:pPr>
            <a:r>
              <a:rPr lang="en-US" altLang="en-US" i="1" dirty="0" smtClean="0"/>
              <a:t>“The </a:t>
            </a:r>
            <a:r>
              <a:rPr lang="en-US" altLang="en-US" i="1" dirty="0"/>
              <a:t>Water Boards generally consider hydraulic fracturing a low threat to </a:t>
            </a:r>
            <a:r>
              <a:rPr lang="en-US" altLang="en-US" i="1" dirty="0" smtClean="0"/>
              <a:t>groundwater…”</a:t>
            </a:r>
            <a:r>
              <a:rPr lang="en-US" altLang="en-US" sz="1600" dirty="0" smtClean="0"/>
              <a:t/>
            </a:r>
            <a:br>
              <a:rPr lang="en-US" altLang="en-US" sz="1600" dirty="0" smtClean="0"/>
            </a:br>
            <a:r>
              <a:rPr lang="en-US" altLang="en-US" sz="1600" dirty="0" smtClean="0"/>
              <a:t>		</a:t>
            </a:r>
            <a:r>
              <a:rPr lang="en-US" altLang="en-US" sz="1200" dirty="0" smtClean="0"/>
              <a:t>State </a:t>
            </a:r>
            <a:r>
              <a:rPr lang="en-US" altLang="en-US" sz="1200" dirty="0"/>
              <a:t>Water Resources Control Board, Executive Director, Thomas Howard, February 8, </a:t>
            </a:r>
            <a:r>
              <a:rPr lang="en-US" altLang="en-US" sz="1200" dirty="0" smtClean="0"/>
              <a:t>2013</a:t>
            </a:r>
            <a:endParaRPr lang="en-US" altLang="en-US" sz="1200" dirty="0"/>
          </a:p>
          <a:p>
            <a:pPr eaLnBrk="1" hangingPunct="1">
              <a:spcAft>
                <a:spcPts val="800"/>
              </a:spcAft>
            </a:pPr>
            <a:r>
              <a:rPr lang="en-US" altLang="en-US" i="1" dirty="0"/>
              <a:t>“In no case have we made a definitive determination that the fracking process has caused chemicals to enter groundwater</a:t>
            </a:r>
            <a:r>
              <a:rPr lang="en-US" altLang="en-US" i="1" dirty="0" smtClean="0"/>
              <a:t>.”</a:t>
            </a:r>
            <a:r>
              <a:rPr lang="en-US" altLang="en-US" sz="1600" dirty="0" smtClean="0"/>
              <a:t/>
            </a:r>
            <a:br>
              <a:rPr lang="en-US" altLang="en-US" sz="1600" dirty="0" smtClean="0"/>
            </a:br>
            <a:r>
              <a:rPr lang="en-US" altLang="en-US" sz="1600" dirty="0" smtClean="0"/>
              <a:t>			</a:t>
            </a:r>
            <a:r>
              <a:rPr lang="en-US" altLang="en-US" sz="1200" dirty="0" smtClean="0"/>
              <a:t>U.S</a:t>
            </a:r>
            <a:r>
              <a:rPr lang="en-US" altLang="en-US" sz="1200" dirty="0"/>
              <a:t>. Environmental Protection Agency Administrator Lisa Jackson, </a:t>
            </a:r>
            <a:r>
              <a:rPr lang="en-US" altLang="en-US" sz="1200" i="1" dirty="0"/>
              <a:t>April 30, </a:t>
            </a:r>
            <a:r>
              <a:rPr lang="en-US" altLang="en-US" sz="1200" i="1" dirty="0" smtClean="0"/>
              <a:t>2012</a:t>
            </a:r>
            <a:endParaRPr lang="en-US" altLang="en-US" sz="1200" dirty="0"/>
          </a:p>
        </p:txBody>
      </p:sp>
    </p:spTree>
    <p:extLst>
      <p:ext uri="{BB962C8B-B14F-4D97-AF65-F5344CB8AC3E}">
        <p14:creationId xmlns:p14="http://schemas.microsoft.com/office/powerpoint/2010/main" val="323815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371600"/>
            <a:ext cx="9144000" cy="457200"/>
          </a:xfrm>
        </p:spPr>
        <p:txBody>
          <a:bodyPr>
            <a:noAutofit/>
          </a:bodyPr>
          <a:lstStyle/>
          <a:p>
            <a:r>
              <a:rPr lang="en-US" sz="2800" dirty="0" smtClean="0">
                <a:latin typeface="Arial" pitchFamily="34" charset="0"/>
                <a:cs typeface="Arial" pitchFamily="34" charset="0"/>
              </a:rPr>
              <a:t>Hydraulic Fracturing and Water Use</a:t>
            </a:r>
            <a:endParaRPr lang="en-US" sz="2800" dirty="0">
              <a:latin typeface="Arial" pitchFamily="34" charset="0"/>
              <a:cs typeface="Arial" pitchFamily="34" charset="0"/>
            </a:endParaRPr>
          </a:p>
        </p:txBody>
      </p:sp>
      <p:sp>
        <p:nvSpPr>
          <p:cNvPr id="9"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2A9B9E-C3C2-4EFE-8F33-0F9AAA3F1810}" type="slidenum">
              <a:rPr lang="en-US" sz="1000">
                <a:solidFill>
                  <a:srgbClr val="000000"/>
                </a:solidFill>
                <a:cs typeface="Arial" charset="0"/>
              </a:rPr>
              <a:pPr eaLnBrk="1" hangingPunct="1"/>
              <a:t>13</a:t>
            </a:fld>
            <a:endParaRPr lang="en-US" sz="1000" dirty="0">
              <a:solidFill>
                <a:srgbClr val="000000"/>
              </a:solidFill>
              <a:cs typeface="Arial" charset="0"/>
            </a:endParaRPr>
          </a:p>
        </p:txBody>
      </p:sp>
      <p:sp>
        <p:nvSpPr>
          <p:cNvPr id="3" name="TextBox 2"/>
          <p:cNvSpPr txBox="1"/>
          <p:nvPr/>
        </p:nvSpPr>
        <p:spPr>
          <a:xfrm>
            <a:off x="457200" y="1981200"/>
            <a:ext cx="4648200" cy="4247317"/>
          </a:xfrm>
          <a:prstGeom prst="rect">
            <a:avLst/>
          </a:prstGeom>
          <a:noFill/>
        </p:spPr>
        <p:txBody>
          <a:bodyPr wrap="square" rtlCol="0">
            <a:spAutoFit/>
          </a:bodyPr>
          <a:lstStyle/>
          <a:p>
            <a:pPr marL="342900" indent="-342900">
              <a:spcAft>
                <a:spcPts val="1200"/>
              </a:spcAft>
              <a:buFont typeface="Wingdings" pitchFamily="2" charset="2"/>
              <a:buChar char="§"/>
            </a:pPr>
            <a:r>
              <a:rPr lang="en-US" sz="2000" dirty="0">
                <a:latin typeface="Arial" pitchFamily="34" charset="0"/>
                <a:cs typeface="Arial" pitchFamily="34" charset="0"/>
              </a:rPr>
              <a:t>In </a:t>
            </a:r>
            <a:r>
              <a:rPr lang="en-US" sz="2000" dirty="0" smtClean="0">
                <a:latin typeface="Arial" pitchFamily="34" charset="0"/>
                <a:cs typeface="Arial" pitchFamily="34" charset="0"/>
              </a:rPr>
              <a:t>2013, </a:t>
            </a:r>
            <a:r>
              <a:rPr lang="en-US" sz="2000" dirty="0">
                <a:latin typeface="Arial" pitchFamily="34" charset="0"/>
                <a:cs typeface="Arial" pitchFamily="34" charset="0"/>
              </a:rPr>
              <a:t>the average amount </a:t>
            </a:r>
            <a:r>
              <a:rPr lang="en-US" sz="2000" dirty="0" smtClean="0">
                <a:latin typeface="Arial" pitchFamily="34" charset="0"/>
                <a:cs typeface="Arial" pitchFamily="34" charset="0"/>
              </a:rPr>
              <a:t>of </a:t>
            </a:r>
            <a:r>
              <a:rPr lang="en-US" sz="2000" dirty="0">
                <a:latin typeface="Arial" pitchFamily="34" charset="0"/>
                <a:cs typeface="Arial" pitchFamily="34" charset="0"/>
              </a:rPr>
              <a:t>water used during hydraulic </a:t>
            </a:r>
            <a:r>
              <a:rPr lang="en-US" sz="2000" dirty="0" smtClean="0">
                <a:latin typeface="Arial" pitchFamily="34" charset="0"/>
                <a:cs typeface="Arial" pitchFamily="34" charset="0"/>
              </a:rPr>
              <a:t>fracturing </a:t>
            </a:r>
            <a:r>
              <a:rPr lang="en-US" sz="2000" dirty="0">
                <a:latin typeface="Arial" pitchFamily="34" charset="0"/>
                <a:cs typeface="Arial" pitchFamily="34" charset="0"/>
              </a:rPr>
              <a:t>operations was </a:t>
            </a:r>
            <a:r>
              <a:rPr lang="en-US" sz="2000" dirty="0" smtClean="0">
                <a:latin typeface="Arial" pitchFamily="34" charset="0"/>
                <a:cs typeface="Arial" pitchFamily="34" charset="0"/>
              </a:rPr>
              <a:t>127,000 gallons </a:t>
            </a:r>
            <a:r>
              <a:rPr lang="en-US" sz="2000" dirty="0">
                <a:latin typeface="Arial" pitchFamily="34" charset="0"/>
                <a:cs typeface="Arial" pitchFamily="34" charset="0"/>
              </a:rPr>
              <a:t>of </a:t>
            </a:r>
            <a:r>
              <a:rPr lang="en-US" sz="2000" dirty="0" smtClean="0">
                <a:latin typeface="Arial" pitchFamily="34" charset="0"/>
                <a:cs typeface="Arial" pitchFamily="34" charset="0"/>
              </a:rPr>
              <a:t>water</a:t>
            </a:r>
          </a:p>
          <a:p>
            <a:pPr marL="342900" indent="-342900">
              <a:spcAft>
                <a:spcPts val="1200"/>
              </a:spcAft>
              <a:buFont typeface="Wingdings" pitchFamily="2" charset="2"/>
              <a:buChar char="§"/>
            </a:pPr>
            <a:r>
              <a:rPr lang="en-US" sz="2000" dirty="0">
                <a:latin typeface="Arial" pitchFamily="34" charset="0"/>
                <a:cs typeface="Arial" pitchFamily="34" charset="0"/>
              </a:rPr>
              <a:t>The total amount of water used in the 830 wells that were hydraulically fractured in 2013 was 323 acre feet  </a:t>
            </a:r>
          </a:p>
          <a:p>
            <a:pPr marL="342900" lvl="0" indent="-342900">
              <a:spcAft>
                <a:spcPts val="1200"/>
              </a:spcAft>
              <a:buFont typeface="Wingdings" pitchFamily="2" charset="2"/>
              <a:buChar char="§"/>
            </a:pPr>
            <a:r>
              <a:rPr lang="en-US" sz="2000" dirty="0" smtClean="0">
                <a:latin typeface="Arial" pitchFamily="34" charset="0"/>
                <a:cs typeface="Arial" pitchFamily="34" charset="0"/>
              </a:rPr>
              <a:t>The </a:t>
            </a:r>
            <a:r>
              <a:rPr lang="en-US" sz="2000" dirty="0" smtClean="0">
                <a:latin typeface="Arial" pitchFamily="34" charset="0"/>
                <a:cs typeface="Arial" pitchFamily="34" charset="0"/>
              </a:rPr>
              <a:t>average golf course requires </a:t>
            </a:r>
            <a:r>
              <a:rPr lang="en-US" sz="2000" dirty="0">
                <a:latin typeface="Arial" pitchFamily="34" charset="0"/>
                <a:cs typeface="Arial" pitchFamily="34" charset="0"/>
              </a:rPr>
              <a:t>312,000 </a:t>
            </a:r>
            <a:r>
              <a:rPr lang="en-US" sz="2000" dirty="0" smtClean="0">
                <a:latin typeface="Arial" pitchFamily="34" charset="0"/>
                <a:cs typeface="Arial" pitchFamily="34" charset="0"/>
              </a:rPr>
              <a:t>gallons per day             </a:t>
            </a:r>
            <a:endParaRPr lang="en-US" sz="2000" dirty="0">
              <a:latin typeface="Arial" pitchFamily="34" charset="0"/>
              <a:cs typeface="Arial" pitchFamily="34" charset="0"/>
            </a:endParaRPr>
          </a:p>
          <a:p>
            <a:pPr marL="342900" indent="-342900">
              <a:spcAft>
                <a:spcPts val="1200"/>
              </a:spcAft>
              <a:buFont typeface="Wingdings" pitchFamily="2" charset="2"/>
              <a:buChar char="§"/>
            </a:pPr>
            <a:r>
              <a:rPr lang="en-US" sz="2000" dirty="0" smtClean="0">
                <a:latin typeface="Arial" pitchFamily="34" charset="0"/>
                <a:cs typeface="Arial" pitchFamily="34" charset="0"/>
              </a:rPr>
              <a:t>Farming </a:t>
            </a:r>
            <a:r>
              <a:rPr lang="en-US" sz="2000" dirty="0">
                <a:latin typeface="Arial" pitchFamily="34" charset="0"/>
                <a:cs typeface="Arial" pitchFamily="34" charset="0"/>
              </a:rPr>
              <a:t>in California </a:t>
            </a:r>
            <a:r>
              <a:rPr lang="en-US" sz="2000" dirty="0" smtClean="0">
                <a:latin typeface="Arial" pitchFamily="34" charset="0"/>
                <a:cs typeface="Arial" pitchFamily="34" charset="0"/>
              </a:rPr>
              <a:t>uses </a:t>
            </a:r>
            <a:r>
              <a:rPr lang="en-US" sz="2000" dirty="0">
                <a:latin typeface="Arial" pitchFamily="34" charset="0"/>
                <a:cs typeface="Arial" pitchFamily="34" charset="0"/>
              </a:rPr>
              <a:t>approximately 34 million acre feet of water </a:t>
            </a:r>
            <a:r>
              <a:rPr lang="en-US" sz="2000" dirty="0" smtClean="0">
                <a:latin typeface="Arial" pitchFamily="34" charset="0"/>
                <a:cs typeface="Arial" pitchFamily="34" charset="0"/>
              </a:rPr>
              <a:t>annually</a:t>
            </a:r>
            <a:endParaRPr lang="en-US" sz="2000" dirty="0">
              <a:latin typeface="Arial" pitchFamily="34" charset="0"/>
              <a:cs typeface="Arial" pitchFamily="34" charset="0"/>
            </a:endParaRPr>
          </a:p>
        </p:txBody>
      </p:sp>
      <p:sp>
        <p:nvSpPr>
          <p:cNvPr id="11" name="TextBox 10"/>
          <p:cNvSpPr txBox="1"/>
          <p:nvPr/>
        </p:nvSpPr>
        <p:spPr>
          <a:xfrm>
            <a:off x="457200" y="6447631"/>
            <a:ext cx="5562600" cy="246221"/>
          </a:xfrm>
          <a:prstGeom prst="rect">
            <a:avLst/>
          </a:prstGeom>
          <a:noFill/>
        </p:spPr>
        <p:txBody>
          <a:bodyPr wrap="square" rtlCol="0">
            <a:spAutoFit/>
          </a:bodyPr>
          <a:lstStyle/>
          <a:p>
            <a:r>
              <a:rPr lang="en-US" sz="1000" dirty="0" smtClean="0">
                <a:solidFill>
                  <a:srgbClr val="000000"/>
                </a:solidFill>
                <a:latin typeface="Arial" pitchFamily="34" charset="0"/>
                <a:cs typeface="Arial" pitchFamily="34" charset="0"/>
              </a:rPr>
              <a:t>Source:  </a:t>
            </a:r>
            <a:r>
              <a:rPr lang="en-US" sz="1000" dirty="0" err="1" smtClean="0">
                <a:solidFill>
                  <a:srgbClr val="000000"/>
                </a:solidFill>
                <a:latin typeface="Arial" pitchFamily="34" charset="0"/>
                <a:cs typeface="Arial" pitchFamily="34" charset="0"/>
              </a:rPr>
              <a:t>FracFocus</a:t>
            </a:r>
            <a:r>
              <a:rPr lang="en-US" sz="1000" dirty="0" smtClean="0">
                <a:solidFill>
                  <a:srgbClr val="000000"/>
                </a:solidFill>
                <a:latin typeface="Arial" pitchFamily="34" charset="0"/>
                <a:cs typeface="Arial" pitchFamily="34" charset="0"/>
              </a:rPr>
              <a:t> website, Department of Water Resources, Sierra Club</a:t>
            </a:r>
            <a:endParaRPr lang="en-US" sz="1000" dirty="0">
              <a:solidFill>
                <a:srgbClr val="000000"/>
              </a:solidFill>
              <a:latin typeface="Arial" pitchFamily="34" charset="0"/>
              <a:cs typeface="Arial" pitchFamily="34" charset="0"/>
            </a:endParaRPr>
          </a:p>
        </p:txBody>
      </p:sp>
      <p:sp>
        <p:nvSpPr>
          <p:cNvPr id="2" name="TextBox 1"/>
          <p:cNvSpPr txBox="1"/>
          <p:nvPr/>
        </p:nvSpPr>
        <p:spPr>
          <a:xfrm>
            <a:off x="6096000" y="4157008"/>
            <a:ext cx="2743200" cy="1938992"/>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“My </a:t>
            </a:r>
            <a:r>
              <a:rPr lang="en-US" sz="1200" dirty="0">
                <a:latin typeface="Arial" panose="020B0604020202020204" pitchFamily="34" charset="0"/>
                <a:cs typeface="Arial" panose="020B0604020202020204" pitchFamily="34" charset="0"/>
              </a:rPr>
              <a:t>impression is that the quantity of water used is really very small…You should go after problems that really matter and not go after the de </a:t>
            </a:r>
            <a:r>
              <a:rPr lang="en-US" sz="1200" dirty="0" err="1">
                <a:latin typeface="Arial" panose="020B0604020202020204" pitchFamily="34" charset="0"/>
                <a:cs typeface="Arial" panose="020B0604020202020204" pitchFamily="34" charset="0"/>
              </a:rPr>
              <a:t>minimis</a:t>
            </a:r>
            <a:r>
              <a:rPr lang="en-US" sz="1200" dirty="0">
                <a:latin typeface="Arial" panose="020B0604020202020204" pitchFamily="34" charset="0"/>
                <a:cs typeface="Arial" panose="020B0604020202020204" pitchFamily="34" charset="0"/>
              </a:rPr>
              <a:t> things where it’s rhetorically </a:t>
            </a:r>
            <a:r>
              <a:rPr lang="en-US" sz="1200" dirty="0" smtClean="0">
                <a:latin typeface="Arial" panose="020B0604020202020204" pitchFamily="34" charset="0"/>
                <a:cs typeface="Arial" panose="020B0604020202020204" pitchFamily="34" charset="0"/>
              </a:rPr>
              <a:t>convenient.” </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a:p>
            <a:pPr algn="r"/>
            <a:r>
              <a:rPr lang="en-US" sz="1200" dirty="0" smtClean="0">
                <a:latin typeface="Arial" panose="020B0604020202020204" pitchFamily="34" charset="0"/>
                <a:cs typeface="Arial" panose="020B0604020202020204" pitchFamily="34" charset="0"/>
              </a:rPr>
              <a:t>Jay </a:t>
            </a:r>
            <a:r>
              <a:rPr lang="en-US" sz="1200" dirty="0">
                <a:latin typeface="Arial" panose="020B0604020202020204" pitchFamily="34" charset="0"/>
                <a:cs typeface="Arial" panose="020B0604020202020204" pitchFamily="34" charset="0"/>
              </a:rPr>
              <a:t>Lund, Director, Center for Watershed Sciences, University of California </a:t>
            </a:r>
            <a:r>
              <a:rPr lang="en-US" sz="1200" dirty="0" smtClean="0">
                <a:latin typeface="Arial" panose="020B0604020202020204" pitchFamily="34" charset="0"/>
                <a:cs typeface="Arial" panose="020B0604020202020204" pitchFamily="34" charset="0"/>
              </a:rPr>
              <a:t>Davis</a:t>
            </a:r>
            <a:endParaRPr lang="en-US" sz="2000" dirty="0">
              <a:solidFill>
                <a:srgbClr val="000000"/>
              </a:solidFill>
              <a:latin typeface="Arial" pitchFamily="34" charset="0"/>
              <a:cs typeface="Arial" pitchFamily="34" charset="0"/>
            </a:endParaRPr>
          </a:p>
        </p:txBody>
      </p:sp>
      <p:pic>
        <p:nvPicPr>
          <p:cNvPr id="1026" name="Picture 2" descr="https://watershed.ucdavis.edu/files/images/news/JayLundMarch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2094452"/>
            <a:ext cx="1371600" cy="206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426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067800" cy="457200"/>
          </a:xfrm>
        </p:spPr>
        <p:txBody>
          <a:bodyPr>
            <a:normAutofit fontScale="90000"/>
          </a:bodyPr>
          <a:lstStyle/>
          <a:p>
            <a:r>
              <a:rPr lang="en-US" sz="2800" dirty="0" smtClean="0">
                <a:latin typeface="Arial" pitchFamily="34" charset="0"/>
                <a:cs typeface="Arial" pitchFamily="34" charset="0"/>
              </a:rPr>
              <a:t>Hydraulic Fracturing Fluid</a:t>
            </a:r>
            <a:endParaRPr lang="en-US" sz="2800" dirty="0">
              <a:latin typeface="Arial" pitchFamily="34" charset="0"/>
              <a:cs typeface="Arial" pitchFamily="34" charset="0"/>
            </a:endParaRPr>
          </a:p>
        </p:txBody>
      </p:sp>
      <p:sp>
        <p:nvSpPr>
          <p:cNvPr id="7"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2A9B9E-C3C2-4EFE-8F33-0F9AAA3F1810}" type="slidenum">
              <a:rPr lang="en-US" sz="1000">
                <a:solidFill>
                  <a:srgbClr val="000000"/>
                </a:solidFill>
                <a:cs typeface="Arial" charset="0"/>
              </a:rPr>
              <a:pPr eaLnBrk="1" hangingPunct="1"/>
              <a:t>14</a:t>
            </a:fld>
            <a:endParaRPr lang="en-US" sz="1000" dirty="0">
              <a:solidFill>
                <a:srgbClr val="000000"/>
              </a:solidFill>
              <a:cs typeface="Arial" charset="0"/>
            </a:endParaRPr>
          </a:p>
        </p:txBody>
      </p:sp>
      <p:sp>
        <p:nvSpPr>
          <p:cNvPr id="4" name="Rectangle 3"/>
          <p:cNvSpPr/>
          <p:nvPr/>
        </p:nvSpPr>
        <p:spPr>
          <a:xfrm>
            <a:off x="3311234" y="6355773"/>
            <a:ext cx="2667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ttp://www.exxonmobilperspectives.com/wp-content/uploads/2011/08/Fracking-fluid-compon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83268"/>
            <a:ext cx="5172075" cy="57714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305675" y="6175207"/>
            <a:ext cx="168592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228600" y="2895600"/>
            <a:ext cx="1905000" cy="22875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latin typeface="Arial" pitchFamily="34" charset="0"/>
                <a:cs typeface="Arial" pitchFamily="34" charset="0"/>
              </a:rPr>
              <a:t>Hydraulic Fracturing Fluid</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501637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95400"/>
            <a:ext cx="9144000" cy="523220"/>
          </a:xfrm>
          <a:prstGeom prst="rect">
            <a:avLst/>
          </a:prstGeom>
          <a:noFill/>
        </p:spPr>
        <p:txBody>
          <a:bodyPr wrap="square" rtlCol="0">
            <a:spAutoFit/>
          </a:bodyPr>
          <a:lstStyle/>
          <a:p>
            <a:pPr algn="ctr"/>
            <a:r>
              <a:rPr lang="en-US" sz="2800" dirty="0" smtClean="0">
                <a:solidFill>
                  <a:srgbClr val="000000"/>
                </a:solidFill>
                <a:latin typeface="Arial" pitchFamily="34" charset="0"/>
                <a:cs typeface="Arial" pitchFamily="34" charset="0"/>
              </a:rPr>
              <a:t>Fracking and Earthquake Risks</a:t>
            </a:r>
            <a:endParaRPr lang="en-US" sz="2800" dirty="0">
              <a:solidFill>
                <a:srgbClr val="000000"/>
              </a:solidFill>
              <a:latin typeface="Arial" pitchFamily="34" charset="0"/>
              <a:cs typeface="Arial" pitchFamily="34" charset="0"/>
            </a:endParaRPr>
          </a:p>
        </p:txBody>
      </p:sp>
      <p:sp>
        <p:nvSpPr>
          <p:cNvPr id="3" name="TextBox 2"/>
          <p:cNvSpPr txBox="1"/>
          <p:nvPr/>
        </p:nvSpPr>
        <p:spPr>
          <a:xfrm>
            <a:off x="457200" y="2057400"/>
            <a:ext cx="4953000" cy="3847207"/>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find there is no </a:t>
            </a:r>
            <a:r>
              <a:rPr lang="en-US" sz="2000" dirty="0" smtClean="0">
                <a:latin typeface="Arial" panose="020B0604020202020204" pitchFamily="34" charset="0"/>
                <a:cs typeface="Arial" panose="020B0604020202020204" pitchFamily="34" charset="0"/>
              </a:rPr>
              <a:t>evidence </a:t>
            </a:r>
            <a:r>
              <a:rPr lang="en-US" sz="2000" dirty="0">
                <a:latin typeface="Arial" panose="020B0604020202020204" pitchFamily="34" charset="0"/>
                <a:cs typeface="Arial" panose="020B0604020202020204" pitchFamily="34" charset="0"/>
              </a:rPr>
              <a:t>to suggest hydraulic fracturing itself is a cause of the increased rate of earthquakes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r"/>
            <a:r>
              <a:rPr lang="en-US" sz="20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David </a:t>
            </a:r>
            <a:r>
              <a:rPr lang="en-US" sz="1200" dirty="0">
                <a:latin typeface="Arial" panose="020B0604020202020204" pitchFamily="34" charset="0"/>
                <a:cs typeface="Arial" panose="020B0604020202020204" pitchFamily="34" charset="0"/>
              </a:rPr>
              <a:t>Hayes, Deputy Secretary</a:t>
            </a:r>
            <a:r>
              <a:rPr lang="en-US" sz="1200" dirty="0" smtClean="0">
                <a:latin typeface="Arial" panose="020B0604020202020204" pitchFamily="34" charset="0"/>
                <a:cs typeface="Arial" panose="020B0604020202020204" pitchFamily="34" charset="0"/>
              </a:rPr>
              <a:t>,</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United States Department of the Interior</a:t>
            </a:r>
          </a:p>
          <a:p>
            <a:pPr algn="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rPr>
              <a:t>“Hydraulic </a:t>
            </a:r>
            <a:r>
              <a:rPr lang="en-US" sz="2000" dirty="0">
                <a:latin typeface="Arial" panose="020B0604020202020204" pitchFamily="34" charset="0"/>
                <a:cs typeface="Arial" panose="020B0604020202020204" pitchFamily="34" charset="0"/>
              </a:rPr>
              <a:t>fracturing has a low risk for inducing earthquakes that can be felt by </a:t>
            </a:r>
            <a:r>
              <a:rPr lang="en-US" sz="2000" dirty="0" smtClean="0">
                <a:latin typeface="Arial" panose="020B0604020202020204" pitchFamily="34" charset="0"/>
                <a:cs typeface="Arial" panose="020B0604020202020204" pitchFamily="34" charset="0"/>
              </a:rPr>
              <a:t>people . . .”</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algn="r"/>
            <a:r>
              <a:rPr lang="en-US" sz="1200" dirty="0" smtClean="0">
                <a:latin typeface="Arial" panose="020B0604020202020204" pitchFamily="34" charset="0"/>
                <a:cs typeface="Arial" panose="020B0604020202020204" pitchFamily="34" charset="0"/>
              </a:rPr>
              <a:t>National Academy of Sciences, </a:t>
            </a:r>
            <a:r>
              <a:rPr lang="en-US" sz="1200" dirty="0">
                <a:latin typeface="Arial" panose="020B0604020202020204" pitchFamily="34" charset="0"/>
                <a:cs typeface="Arial" panose="020B0604020202020204" pitchFamily="34" charset="0"/>
              </a:rPr>
              <a:t>June 15, 2012</a:t>
            </a:r>
          </a:p>
          <a:p>
            <a:r>
              <a:rPr lang="en-US" sz="2000" dirty="0">
                <a:latin typeface="Arial" panose="020B0604020202020204" pitchFamily="34" charset="0"/>
                <a:cs typeface="Arial" panose="020B0604020202020204" pitchFamily="34" charset="0"/>
              </a:rPr>
              <a:t> </a:t>
            </a:r>
          </a:p>
          <a:p>
            <a:endParaRPr lang="en-US" sz="2000" dirty="0">
              <a:solidFill>
                <a:srgbClr val="000000"/>
              </a:solidFill>
              <a:latin typeface="Arial" pitchFamily="34" charset="0"/>
              <a:cs typeface="Aria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057400"/>
            <a:ext cx="2719735" cy="3886200"/>
          </a:xfrm>
          <a:prstGeom prst="rect">
            <a:avLst/>
          </a:prstGeom>
          <a:noFill/>
          <a:ln>
            <a:noFill/>
          </a:ln>
          <a:effectLst>
            <a:outerShdw blurRad="50800" dist="1143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156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9"/>
          <p:cNvGrpSpPr>
            <a:grpSpLocks/>
          </p:cNvGrpSpPr>
          <p:nvPr/>
        </p:nvGrpSpPr>
        <p:grpSpPr bwMode="auto">
          <a:xfrm>
            <a:off x="457200" y="152400"/>
            <a:ext cx="7848600" cy="1143000"/>
            <a:chOff x="304800" y="152400"/>
            <a:chExt cx="8991600" cy="1371600"/>
          </a:xfrm>
        </p:grpSpPr>
        <p:sp>
          <p:nvSpPr>
            <p:cNvPr id="18" name="Oval 17"/>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108" name="TextBox 8"/>
            <p:cNvSpPr txBox="1">
              <a:spLocks noChangeArrowheads="1"/>
            </p:cNvSpPr>
            <p:nvPr/>
          </p:nvSpPr>
          <p:spPr bwMode="auto">
            <a:xfrm>
              <a:off x="609600" y="533400"/>
              <a:ext cx="8686800" cy="66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FFFFFF"/>
                  </a:solidFill>
                  <a:latin typeface="Californian FB" pitchFamily="18" charset="0"/>
                  <a:cs typeface="Times New Roman" pitchFamily="18" charset="0"/>
                </a:rPr>
                <a:t>WE</a:t>
              </a:r>
              <a:r>
                <a:rPr lang="en-US" sz="2400" dirty="0">
                  <a:solidFill>
                    <a:srgbClr val="000000"/>
                  </a:solidFill>
                  <a:latin typeface="Californian FB" pitchFamily="18" charset="0"/>
                  <a:cs typeface="Times New Roman" pitchFamily="18" charset="0"/>
                </a:rPr>
                <a:t>STERN STATES PETROLEUM ASSOCIATION</a:t>
              </a:r>
            </a:p>
          </p:txBody>
        </p:sp>
      </p:grpSp>
      <p:pic>
        <p:nvPicPr>
          <p:cNvPr id="4099"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0C6135-FCA2-48EF-86C3-489D62F401D7}" type="slidenum">
              <a:rPr lang="en-US" sz="1000"/>
              <a:pPr eaLnBrk="1" hangingPunct="1"/>
              <a:t>16</a:t>
            </a:fld>
            <a:endParaRPr lang="en-US" sz="1000" dirty="0"/>
          </a:p>
        </p:txBody>
      </p:sp>
      <p:sp>
        <p:nvSpPr>
          <p:cNvPr id="3" name="TextBox 2"/>
          <p:cNvSpPr txBox="1"/>
          <p:nvPr/>
        </p:nvSpPr>
        <p:spPr>
          <a:xfrm>
            <a:off x="0" y="1295400"/>
            <a:ext cx="9144000" cy="523220"/>
          </a:xfrm>
          <a:prstGeom prst="rect">
            <a:avLst/>
          </a:prstGeom>
          <a:noFill/>
        </p:spPr>
        <p:txBody>
          <a:bodyPr wrap="square" rtlCol="0">
            <a:spAutoFit/>
          </a:bodyPr>
          <a:lstStyle/>
          <a:p>
            <a:pPr algn="ctr"/>
            <a:r>
              <a:rPr lang="en-US" sz="2800" dirty="0" smtClean="0">
                <a:solidFill>
                  <a:srgbClr val="000000"/>
                </a:solidFill>
                <a:latin typeface="Arial" pitchFamily="34" charset="0"/>
                <a:cs typeface="Arial" pitchFamily="34" charset="0"/>
              </a:rPr>
              <a:t>Senate Bill 4</a:t>
            </a:r>
            <a:endParaRPr lang="en-US" sz="2800" dirty="0">
              <a:solidFill>
                <a:srgbClr val="000000"/>
              </a:solidFill>
              <a:latin typeface="Arial" pitchFamily="34" charset="0"/>
              <a:cs typeface="Arial" pitchFamily="34" charset="0"/>
            </a:endParaRPr>
          </a:p>
        </p:txBody>
      </p:sp>
      <p:sp>
        <p:nvSpPr>
          <p:cNvPr id="4" name="TextBox 3"/>
          <p:cNvSpPr txBox="1"/>
          <p:nvPr/>
        </p:nvSpPr>
        <p:spPr>
          <a:xfrm>
            <a:off x="457199" y="1818620"/>
            <a:ext cx="8302371" cy="5170646"/>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US" sz="2000" dirty="0" smtClean="0">
                <a:solidFill>
                  <a:srgbClr val="000000"/>
                </a:solidFill>
                <a:latin typeface="Arial" pitchFamily="34" charset="0"/>
                <a:cs typeface="Arial" pitchFamily="34" charset="0"/>
              </a:rPr>
              <a:t>Passed by Legislature September 11, 2013, signed by </a:t>
            </a:r>
            <a:br>
              <a:rPr lang="en-US" sz="2000" dirty="0" smtClean="0">
                <a:solidFill>
                  <a:srgbClr val="000000"/>
                </a:solidFill>
                <a:latin typeface="Arial" pitchFamily="34" charset="0"/>
                <a:cs typeface="Arial" pitchFamily="34" charset="0"/>
              </a:rPr>
            </a:br>
            <a:r>
              <a:rPr lang="en-US" sz="2000" dirty="0" smtClean="0">
                <a:solidFill>
                  <a:srgbClr val="000000"/>
                </a:solidFill>
                <a:latin typeface="Arial" pitchFamily="34" charset="0"/>
                <a:cs typeface="Arial" pitchFamily="34" charset="0"/>
              </a:rPr>
              <a:t>Governor September 16, 2013</a:t>
            </a:r>
          </a:p>
          <a:p>
            <a:pPr marL="342900" indent="-342900">
              <a:spcAft>
                <a:spcPts val="600"/>
              </a:spcAft>
              <a:buFont typeface="Wingdings" panose="05000000000000000000" pitchFamily="2" charset="2"/>
              <a:buChar char="§"/>
            </a:pPr>
            <a:r>
              <a:rPr lang="en-US" sz="2000" dirty="0" smtClean="0">
                <a:solidFill>
                  <a:srgbClr val="000000"/>
                </a:solidFill>
                <a:latin typeface="Arial" pitchFamily="34" charset="0"/>
                <a:cs typeface="Arial" pitchFamily="34" charset="0"/>
              </a:rPr>
              <a:t>Provides most stringent regulation of hydraulic </a:t>
            </a:r>
            <a:br>
              <a:rPr lang="en-US" sz="2000" dirty="0" smtClean="0">
                <a:solidFill>
                  <a:srgbClr val="000000"/>
                </a:solidFill>
                <a:latin typeface="Arial" pitchFamily="34" charset="0"/>
                <a:cs typeface="Arial" pitchFamily="34" charset="0"/>
              </a:rPr>
            </a:br>
            <a:r>
              <a:rPr lang="en-US" sz="2000" dirty="0" smtClean="0">
                <a:solidFill>
                  <a:srgbClr val="000000"/>
                </a:solidFill>
                <a:latin typeface="Arial" pitchFamily="34" charset="0"/>
                <a:cs typeface="Arial" pitchFamily="34" charset="0"/>
              </a:rPr>
              <a:t>fracturing in the country</a:t>
            </a:r>
            <a:endParaRPr lang="en-US" sz="2000" dirty="0">
              <a:solidFill>
                <a:srgbClr val="000000"/>
              </a:solidFill>
              <a:latin typeface="Arial" pitchFamily="34" charset="0"/>
              <a:cs typeface="Arial" pitchFamily="34" charset="0"/>
            </a:endParaRPr>
          </a:p>
          <a:p>
            <a:pPr>
              <a:spcAft>
                <a:spcPts val="600"/>
              </a:spcAft>
            </a:pPr>
            <a:r>
              <a:rPr lang="en-US" sz="2000" dirty="0" smtClean="0">
                <a:solidFill>
                  <a:srgbClr val="000000"/>
                </a:solidFill>
                <a:latin typeface="Arial" pitchFamily="34" charset="0"/>
                <a:cs typeface="Arial" pitchFamily="34" charset="0"/>
              </a:rPr>
              <a:t>Requires:</a:t>
            </a:r>
          </a:p>
          <a:p>
            <a:pPr marL="342900" indent="-342900">
              <a:spcAft>
                <a:spcPts val="600"/>
              </a:spcAft>
              <a:buFont typeface="Wingdings" panose="05000000000000000000" pitchFamily="2" charset="2"/>
              <a:buChar char="§"/>
            </a:pPr>
            <a:r>
              <a:rPr lang="en-US" sz="2000" dirty="0" smtClean="0">
                <a:solidFill>
                  <a:srgbClr val="000000"/>
                </a:solidFill>
                <a:latin typeface="Arial" pitchFamily="34" charset="0"/>
                <a:cs typeface="Arial" pitchFamily="34" charset="0"/>
              </a:rPr>
              <a:t>Prior notification to surrounding land owners</a:t>
            </a:r>
          </a:p>
          <a:p>
            <a:pPr marL="342900" indent="-342900">
              <a:spcAft>
                <a:spcPts val="600"/>
              </a:spcAft>
              <a:buFont typeface="Wingdings" panose="05000000000000000000" pitchFamily="2" charset="2"/>
              <a:buChar char="§"/>
            </a:pPr>
            <a:r>
              <a:rPr lang="en-US" sz="2000" dirty="0" smtClean="0">
                <a:solidFill>
                  <a:srgbClr val="000000"/>
                </a:solidFill>
                <a:latin typeface="Arial" pitchFamily="34" charset="0"/>
                <a:cs typeface="Arial" pitchFamily="34" charset="0"/>
              </a:rPr>
              <a:t>Mandatory disclosure of fracturing fluid  </a:t>
            </a:r>
          </a:p>
          <a:p>
            <a:pPr marL="342900" indent="-342900">
              <a:spcAft>
                <a:spcPts val="600"/>
              </a:spcAft>
              <a:buFont typeface="Wingdings" panose="05000000000000000000" pitchFamily="2" charset="2"/>
              <a:buChar char="§"/>
            </a:pPr>
            <a:r>
              <a:rPr lang="en-US" sz="2000" dirty="0" smtClean="0">
                <a:solidFill>
                  <a:srgbClr val="000000"/>
                </a:solidFill>
                <a:latin typeface="Arial" pitchFamily="34" charset="0"/>
                <a:cs typeface="Arial" pitchFamily="34" charset="0"/>
              </a:rPr>
              <a:t>Well integrity testing before and after fracturing</a:t>
            </a:r>
          </a:p>
          <a:p>
            <a:pPr marL="342900" indent="-342900">
              <a:spcAft>
                <a:spcPts val="600"/>
              </a:spcAft>
              <a:buFont typeface="Wingdings" panose="05000000000000000000" pitchFamily="2" charset="2"/>
              <a:buChar char="§"/>
            </a:pPr>
            <a:r>
              <a:rPr lang="en-US" sz="2000" dirty="0" smtClean="0">
                <a:solidFill>
                  <a:srgbClr val="000000"/>
                </a:solidFill>
                <a:latin typeface="Arial" pitchFamily="34" charset="0"/>
                <a:cs typeface="Arial" pitchFamily="34" charset="0"/>
              </a:rPr>
              <a:t>Testing of nearby drinking water sources</a:t>
            </a:r>
          </a:p>
          <a:p>
            <a:pPr marL="342900" indent="-342900">
              <a:spcAft>
                <a:spcPts val="600"/>
              </a:spcAft>
              <a:buFont typeface="Wingdings" panose="05000000000000000000" pitchFamily="2" charset="2"/>
              <a:buChar char="§"/>
            </a:pPr>
            <a:r>
              <a:rPr lang="en-US" sz="2000" dirty="0" smtClean="0">
                <a:solidFill>
                  <a:srgbClr val="000000"/>
                </a:solidFill>
                <a:latin typeface="Arial" pitchFamily="34" charset="0"/>
                <a:cs typeface="Arial" pitchFamily="34" charset="0"/>
              </a:rPr>
              <a:t>Development of water management plans and environmental impact reports </a:t>
            </a:r>
          </a:p>
          <a:p>
            <a:pPr marL="342900" indent="-342900">
              <a:spcAft>
                <a:spcPts val="600"/>
              </a:spcAft>
              <a:buFont typeface="Wingdings" panose="05000000000000000000" pitchFamily="2" charset="2"/>
              <a:buChar char="§"/>
            </a:pPr>
            <a:r>
              <a:rPr lang="en-US" sz="2000" dirty="0" smtClean="0">
                <a:solidFill>
                  <a:srgbClr val="000000"/>
                </a:solidFill>
                <a:latin typeface="Arial" pitchFamily="34" charset="0"/>
                <a:cs typeface="Arial" pitchFamily="34" charset="0"/>
              </a:rPr>
              <a:t>Independent, science-based study of hydraulic fracturing</a:t>
            </a:r>
          </a:p>
          <a:p>
            <a:pPr>
              <a:spcAft>
                <a:spcPts val="600"/>
              </a:spcAft>
            </a:pPr>
            <a:r>
              <a:rPr lang="en-US" sz="2000" dirty="0" smtClean="0">
                <a:solidFill>
                  <a:srgbClr val="000000"/>
                </a:solidFill>
                <a:latin typeface="Arial" pitchFamily="34" charset="0"/>
                <a:cs typeface="Arial" pitchFamily="34" charset="0"/>
              </a:rPr>
              <a:t> </a:t>
            </a:r>
          </a:p>
          <a:p>
            <a:pPr>
              <a:spcAft>
                <a:spcPts val="600"/>
              </a:spcAft>
            </a:pPr>
            <a:endParaRPr lang="en-US" sz="2000" dirty="0" smtClean="0">
              <a:solidFill>
                <a:srgbClr val="000000"/>
              </a:solidFill>
              <a:latin typeface="Arial" pitchFamily="34" charset="0"/>
              <a:cs typeface="Arial" pitchFamily="34" charset="0"/>
            </a:endParaRPr>
          </a:p>
        </p:txBody>
      </p:sp>
      <p:sp>
        <p:nvSpPr>
          <p:cNvPr id="5" name="TextBox 4"/>
          <p:cNvSpPr txBox="1"/>
          <p:nvPr/>
        </p:nvSpPr>
        <p:spPr>
          <a:xfrm>
            <a:off x="457200" y="6248400"/>
            <a:ext cx="6096000" cy="246221"/>
          </a:xfrm>
          <a:prstGeom prst="rect">
            <a:avLst/>
          </a:prstGeom>
          <a:noFill/>
        </p:spPr>
        <p:txBody>
          <a:bodyPr wrap="square" rtlCol="0">
            <a:spAutoFit/>
          </a:bodyPr>
          <a:lstStyle/>
          <a:p>
            <a:pPr defTabSz="512763"/>
            <a:r>
              <a:rPr lang="en-US" sz="1000" dirty="0" smtClean="0">
                <a:solidFill>
                  <a:srgbClr val="000000"/>
                </a:solidFill>
                <a:latin typeface="Arial" pitchFamily="34" charset="0"/>
                <a:cs typeface="Arial" pitchFamily="34" charset="0"/>
              </a:rPr>
              <a:t>Source:  Senate Bill 4, September 20, 2013</a:t>
            </a:r>
            <a:endParaRPr lang="en-US" sz="1000" dirty="0">
              <a:solidFill>
                <a:srgbClr val="000000"/>
              </a:solidFill>
              <a:latin typeface="Arial" pitchFamily="34" charset="0"/>
              <a:cs typeface="Arial" pitchFamily="34" charset="0"/>
            </a:endParaRPr>
          </a:p>
        </p:txBody>
      </p:sp>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2286000"/>
            <a:ext cx="1643043" cy="2667000"/>
          </a:xfrm>
          <a:prstGeom prst="rect">
            <a:avLst/>
          </a:prstGeom>
          <a:noFill/>
          <a:ln w="12700">
            <a:solidFill>
              <a:schemeClr val="tx1"/>
            </a:solidFill>
            <a:miter lim="800000"/>
            <a:headEnd/>
            <a:tailEnd/>
          </a:ln>
          <a:effectLst>
            <a:outerShdw blurRad="50800" dist="889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3246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9"/>
          <p:cNvGrpSpPr>
            <a:grpSpLocks/>
          </p:cNvGrpSpPr>
          <p:nvPr/>
        </p:nvGrpSpPr>
        <p:grpSpPr bwMode="auto">
          <a:xfrm>
            <a:off x="457200" y="152400"/>
            <a:ext cx="7848600" cy="1143000"/>
            <a:chOff x="304800" y="152400"/>
            <a:chExt cx="8991600" cy="1371600"/>
          </a:xfrm>
        </p:grpSpPr>
        <p:sp>
          <p:nvSpPr>
            <p:cNvPr id="5" name="Oval 4"/>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203" name="TextBox 8"/>
            <p:cNvSpPr txBox="1">
              <a:spLocks noChangeArrowheads="1"/>
            </p:cNvSpPr>
            <p:nvPr/>
          </p:nvSpPr>
          <p:spPr bwMode="auto">
            <a:xfrm>
              <a:off x="609600" y="533400"/>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rgbClr val="FFFFFF"/>
                  </a:solidFill>
                  <a:latin typeface="Californian FB" pitchFamily="18" charset="0"/>
                  <a:cs typeface="Times New Roman" pitchFamily="18" charset="0"/>
                </a:rPr>
                <a:t>WE</a:t>
              </a:r>
              <a:r>
                <a:rPr lang="en-US" altLang="en-US" sz="2400">
                  <a:solidFill>
                    <a:srgbClr val="000000"/>
                  </a:solidFill>
                  <a:latin typeface="Californian FB" pitchFamily="18" charset="0"/>
                  <a:cs typeface="Times New Roman" pitchFamily="18" charset="0"/>
                </a:rPr>
                <a:t>STERN STATES PETROLEUM ASSOCIATION</a:t>
              </a:r>
            </a:p>
          </p:txBody>
        </p:sp>
      </p:grpSp>
      <p:pic>
        <p:nvPicPr>
          <p:cNvPr id="8195"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199"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42B58F-8E56-4BBC-B6C1-0C17E33DE62F}" type="slidenum">
              <a:rPr lang="en-US" altLang="en-US" sz="1000">
                <a:solidFill>
                  <a:srgbClr val="000000"/>
                </a:solidFill>
                <a:cs typeface="Arial" charset="0"/>
              </a:rPr>
              <a:pPr eaLnBrk="1" hangingPunct="1"/>
              <a:t>17</a:t>
            </a:fld>
            <a:endParaRPr lang="en-US" altLang="en-US" sz="1000">
              <a:solidFill>
                <a:srgbClr val="000000"/>
              </a:solidFill>
              <a:cs typeface="Arial" charset="0"/>
            </a:endParaRPr>
          </a:p>
        </p:txBody>
      </p:sp>
      <p:sp>
        <p:nvSpPr>
          <p:cNvPr id="2" name="TextBox 1"/>
          <p:cNvSpPr txBox="1"/>
          <p:nvPr/>
        </p:nvSpPr>
        <p:spPr>
          <a:xfrm>
            <a:off x="0" y="1294429"/>
            <a:ext cx="9144000" cy="523220"/>
          </a:xfrm>
          <a:prstGeom prst="rect">
            <a:avLst/>
          </a:prstGeom>
          <a:noFill/>
        </p:spPr>
        <p:txBody>
          <a:bodyPr wrap="square" rtlCol="0">
            <a:spAutoFit/>
          </a:bodyPr>
          <a:lstStyle/>
          <a:p>
            <a:pPr algn="ctr"/>
            <a:r>
              <a:rPr lang="en-US" sz="2800" dirty="0" smtClean="0">
                <a:solidFill>
                  <a:srgbClr val="000000"/>
                </a:solidFill>
                <a:latin typeface="Arial" pitchFamily="34" charset="0"/>
                <a:cs typeface="Arial" pitchFamily="34" charset="0"/>
              </a:rPr>
              <a:t>Senate Bill 1132 – Opposed</a:t>
            </a:r>
            <a:endParaRPr lang="en-US" sz="2800" dirty="0">
              <a:solidFill>
                <a:srgbClr val="000000"/>
              </a:solidFill>
              <a:latin typeface="Arial" pitchFamily="34" charset="0"/>
              <a:cs typeface="Arial" pitchFamily="34" charset="0"/>
            </a:endParaRPr>
          </a:p>
        </p:txBody>
      </p:sp>
      <p:sp>
        <p:nvSpPr>
          <p:cNvPr id="3" name="TextBox 2"/>
          <p:cNvSpPr txBox="1"/>
          <p:nvPr/>
        </p:nvSpPr>
        <p:spPr>
          <a:xfrm>
            <a:off x="457200" y="2151995"/>
            <a:ext cx="4953000" cy="4401205"/>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en-US" sz="2000" dirty="0" smtClean="0">
                <a:solidFill>
                  <a:srgbClr val="000000"/>
                </a:solidFill>
                <a:latin typeface="Arial" pitchFamily="34" charset="0"/>
                <a:cs typeface="Arial" pitchFamily="34" charset="0"/>
              </a:rPr>
              <a:t>Measure would create </a:t>
            </a:r>
            <a:r>
              <a:rPr lang="en-US" sz="2000" dirty="0">
                <a:solidFill>
                  <a:srgbClr val="000000"/>
                </a:solidFill>
                <a:latin typeface="Arial" pitchFamily="34" charset="0"/>
                <a:cs typeface="Arial" pitchFamily="34" charset="0"/>
              </a:rPr>
              <a:t>unacceptable risks and uncertainty to California’s energy supply and economy for an indefinite period of </a:t>
            </a:r>
            <a:r>
              <a:rPr lang="en-US" sz="2000" dirty="0" smtClean="0">
                <a:solidFill>
                  <a:srgbClr val="000000"/>
                </a:solidFill>
                <a:latin typeface="Arial" pitchFamily="34" charset="0"/>
                <a:cs typeface="Arial" pitchFamily="34" charset="0"/>
              </a:rPr>
              <a:t>time</a:t>
            </a:r>
          </a:p>
          <a:p>
            <a:pPr marL="342900" indent="-342900">
              <a:spcAft>
                <a:spcPts val="1200"/>
              </a:spcAft>
              <a:buFont typeface="Wingdings" panose="05000000000000000000" pitchFamily="2" charset="2"/>
              <a:buChar char="§"/>
            </a:pPr>
            <a:r>
              <a:rPr lang="en-US" sz="2000" dirty="0" smtClean="0">
                <a:solidFill>
                  <a:srgbClr val="000000"/>
                </a:solidFill>
                <a:latin typeface="Arial" pitchFamily="34" charset="0"/>
                <a:cs typeface="Arial" pitchFamily="34" charset="0"/>
              </a:rPr>
              <a:t>Substantially </a:t>
            </a:r>
            <a:r>
              <a:rPr lang="en-US" sz="2000" dirty="0">
                <a:solidFill>
                  <a:srgbClr val="000000"/>
                </a:solidFill>
                <a:latin typeface="Arial" pitchFamily="34" charset="0"/>
                <a:cs typeface="Arial" pitchFamily="34" charset="0"/>
              </a:rPr>
              <a:t>undermines the thorough and carefully crafted provisions of SB </a:t>
            </a:r>
            <a:r>
              <a:rPr lang="en-US" sz="2000" dirty="0" smtClean="0">
                <a:solidFill>
                  <a:srgbClr val="000000"/>
                </a:solidFill>
                <a:latin typeface="Arial" pitchFamily="34" charset="0"/>
                <a:cs typeface="Arial" pitchFamily="34" charset="0"/>
              </a:rPr>
              <a:t>4</a:t>
            </a:r>
          </a:p>
          <a:p>
            <a:pPr marL="342900" indent="-342900">
              <a:spcAft>
                <a:spcPts val="1200"/>
              </a:spcAft>
              <a:buFont typeface="Wingdings" panose="05000000000000000000" pitchFamily="2" charset="2"/>
              <a:buChar char="§"/>
            </a:pPr>
            <a:r>
              <a:rPr lang="en-US" sz="2000" dirty="0">
                <a:solidFill>
                  <a:srgbClr val="000000"/>
                </a:solidFill>
                <a:latin typeface="Arial" pitchFamily="34" charset="0"/>
                <a:cs typeface="Arial" pitchFamily="34" charset="0"/>
              </a:rPr>
              <a:t>SB 4 represents an admirable legislative achievement which struck a reasoned balance between landmark environmental and public health protections and responsible production of energy upon which California </a:t>
            </a:r>
            <a:r>
              <a:rPr lang="en-US" sz="2000" dirty="0" smtClean="0">
                <a:solidFill>
                  <a:srgbClr val="000000"/>
                </a:solidFill>
                <a:latin typeface="Arial" pitchFamily="34" charset="0"/>
                <a:cs typeface="Arial" pitchFamily="34" charset="0"/>
              </a:rPr>
              <a:t>depends</a:t>
            </a:r>
          </a:p>
        </p:txBody>
      </p:sp>
      <p:grpSp>
        <p:nvGrpSpPr>
          <p:cNvPr id="8" name="Group 7"/>
          <p:cNvGrpSpPr/>
          <p:nvPr/>
        </p:nvGrpSpPr>
        <p:grpSpPr>
          <a:xfrm>
            <a:off x="5445512" y="2438400"/>
            <a:ext cx="3393688" cy="3632339"/>
            <a:chOff x="5445512" y="2209800"/>
            <a:chExt cx="3393688" cy="3632339"/>
          </a:xfrm>
        </p:grpSpPr>
        <p:grpSp>
          <p:nvGrpSpPr>
            <p:cNvPr id="6" name="Group 5"/>
            <p:cNvGrpSpPr/>
            <p:nvPr/>
          </p:nvGrpSpPr>
          <p:grpSpPr>
            <a:xfrm>
              <a:off x="5445512" y="2209800"/>
              <a:ext cx="2731628" cy="3124327"/>
              <a:chOff x="10197572" y="2438400"/>
              <a:chExt cx="2731628" cy="3124327"/>
            </a:xfrm>
          </p:grpSpPr>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97572" y="2438400"/>
                <a:ext cx="2114579" cy="2747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14621" y="2819400"/>
                <a:ext cx="2114579" cy="27433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2979757"/>
              <a:ext cx="2209800" cy="28623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32419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9"/>
          <p:cNvGrpSpPr>
            <a:grpSpLocks/>
          </p:cNvGrpSpPr>
          <p:nvPr/>
        </p:nvGrpSpPr>
        <p:grpSpPr bwMode="auto">
          <a:xfrm>
            <a:off x="457200" y="152400"/>
            <a:ext cx="7848600" cy="1143000"/>
            <a:chOff x="304800" y="152400"/>
            <a:chExt cx="8991600" cy="1371600"/>
          </a:xfrm>
        </p:grpSpPr>
        <p:sp>
          <p:nvSpPr>
            <p:cNvPr id="5" name="Oval 4"/>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203" name="TextBox 8"/>
            <p:cNvSpPr txBox="1">
              <a:spLocks noChangeArrowheads="1"/>
            </p:cNvSpPr>
            <p:nvPr/>
          </p:nvSpPr>
          <p:spPr bwMode="auto">
            <a:xfrm>
              <a:off x="609600" y="533400"/>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rgbClr val="FFFFFF"/>
                  </a:solidFill>
                  <a:latin typeface="Californian FB" pitchFamily="18" charset="0"/>
                  <a:cs typeface="Times New Roman" pitchFamily="18" charset="0"/>
                </a:rPr>
                <a:t>WE</a:t>
              </a:r>
              <a:r>
                <a:rPr lang="en-US" altLang="en-US" sz="2400">
                  <a:solidFill>
                    <a:srgbClr val="000000"/>
                  </a:solidFill>
                  <a:latin typeface="Californian FB" pitchFamily="18" charset="0"/>
                  <a:cs typeface="Times New Roman" pitchFamily="18" charset="0"/>
                </a:rPr>
                <a:t>STERN STATES PETROLEUM ASSOCIATION</a:t>
              </a:r>
            </a:p>
          </p:txBody>
        </p:sp>
      </p:grpSp>
      <p:pic>
        <p:nvPicPr>
          <p:cNvPr id="8195"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199"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42B58F-8E56-4BBC-B6C1-0C17E33DE62F}" type="slidenum">
              <a:rPr lang="en-US" altLang="en-US" sz="1000">
                <a:solidFill>
                  <a:srgbClr val="000000"/>
                </a:solidFill>
                <a:cs typeface="Arial" charset="0"/>
              </a:rPr>
              <a:pPr eaLnBrk="1" hangingPunct="1"/>
              <a:t>18</a:t>
            </a:fld>
            <a:endParaRPr lang="en-US" altLang="en-US" sz="1000">
              <a:solidFill>
                <a:srgbClr val="000000"/>
              </a:solidFill>
              <a:cs typeface="Arial" charset="0"/>
            </a:endParaRPr>
          </a:p>
        </p:txBody>
      </p:sp>
      <p:sp>
        <p:nvSpPr>
          <p:cNvPr id="13" name="TextBox 12"/>
          <p:cNvSpPr txBox="1"/>
          <p:nvPr/>
        </p:nvSpPr>
        <p:spPr>
          <a:xfrm>
            <a:off x="0" y="1295400"/>
            <a:ext cx="9144000" cy="523220"/>
          </a:xfrm>
          <a:prstGeom prst="rect">
            <a:avLst/>
          </a:prstGeom>
          <a:noFill/>
        </p:spPr>
        <p:txBody>
          <a:bodyPr wrap="square" rtlCol="0">
            <a:spAutoFit/>
          </a:bodyPr>
          <a:lstStyle/>
          <a:p>
            <a:pPr algn="ctr"/>
            <a:r>
              <a:rPr lang="en-US" sz="2800" dirty="0" smtClean="0">
                <a:solidFill>
                  <a:srgbClr val="000000"/>
                </a:solidFill>
                <a:latin typeface="Arial" pitchFamily="34" charset="0"/>
                <a:cs typeface="Arial" pitchFamily="34" charset="0"/>
              </a:rPr>
              <a:t>EIA Forecast of Monterey Shale</a:t>
            </a:r>
            <a:endParaRPr lang="en-US" sz="2800" dirty="0">
              <a:solidFill>
                <a:srgbClr val="000000"/>
              </a:solidFill>
              <a:latin typeface="Arial" pitchFamily="34" charset="0"/>
              <a:cs typeface="Arial" pitchFamily="34" charset="0"/>
            </a:endParaRPr>
          </a:p>
        </p:txBody>
      </p:sp>
      <p:grpSp>
        <p:nvGrpSpPr>
          <p:cNvPr id="7" name="Group 6"/>
          <p:cNvGrpSpPr/>
          <p:nvPr/>
        </p:nvGrpSpPr>
        <p:grpSpPr>
          <a:xfrm>
            <a:off x="774628" y="1920449"/>
            <a:ext cx="3505200" cy="4572000"/>
            <a:chOff x="609600" y="2362200"/>
            <a:chExt cx="3505200" cy="4572000"/>
          </a:xfrm>
        </p:grpSpPr>
        <p:sp>
          <p:nvSpPr>
            <p:cNvPr id="6" name="Rectangle 5"/>
            <p:cNvSpPr/>
            <p:nvPr/>
          </p:nvSpPr>
          <p:spPr>
            <a:xfrm>
              <a:off x="609600" y="2362200"/>
              <a:ext cx="3505200" cy="4572000"/>
            </a:xfrm>
            <a:prstGeom prst="rect">
              <a:avLst/>
            </a:prstGeom>
            <a:solidFill>
              <a:schemeClr val="bg1"/>
            </a:solidFill>
            <a:ln w="12700">
              <a:solidFill>
                <a:schemeClr val="tx1"/>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667745" y="2496142"/>
              <a:ext cx="3447055" cy="4264048"/>
              <a:chOff x="667745" y="2496142"/>
              <a:chExt cx="3447055" cy="4264048"/>
            </a:xfrm>
          </p:grpSpPr>
          <p:sp>
            <p:nvSpPr>
              <p:cNvPr id="2" name="TextBox 1"/>
              <p:cNvSpPr txBox="1"/>
              <p:nvPr/>
            </p:nvSpPr>
            <p:spPr>
              <a:xfrm>
                <a:off x="667745" y="3295057"/>
                <a:ext cx="3447055" cy="1323439"/>
              </a:xfrm>
              <a:prstGeom prst="rect">
                <a:avLst/>
              </a:prstGeom>
              <a:noFill/>
            </p:spPr>
            <p:txBody>
              <a:bodyPr wrap="square" rtlCol="0">
                <a:spAutoFit/>
              </a:bodyPr>
              <a:lstStyle/>
              <a:p>
                <a:r>
                  <a:rPr lang="en-US" sz="2000" dirty="0">
                    <a:latin typeface="Bookman Old Style" panose="02050604050505020204" pitchFamily="18" charset="0"/>
                  </a:rPr>
                  <a:t>U.S. officials cut estimate of recoverable Monterey Shale oil by 96%</a:t>
                </a:r>
              </a:p>
              <a:p>
                <a:endParaRPr lang="en-US" sz="2000" dirty="0">
                  <a:solidFill>
                    <a:srgbClr val="000000"/>
                  </a:solidFill>
                  <a:latin typeface="Arial" pitchFamily="34" charset="0"/>
                  <a:cs typeface="Arial"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01" y="2496142"/>
                <a:ext cx="3209925" cy="79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3255" y="4267200"/>
                <a:ext cx="3218171" cy="2492990"/>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By Louis </a:t>
                </a:r>
                <a:r>
                  <a:rPr lang="en-US" sz="1200" b="1" dirty="0" err="1" smtClean="0">
                    <a:latin typeface="Times New Roman" panose="02020603050405020304" pitchFamily="18" charset="0"/>
                    <a:cs typeface="Times New Roman" panose="02020603050405020304" pitchFamily="18" charset="0"/>
                  </a:rPr>
                  <a:t>Sahagun</a:t>
                </a:r>
                <a:r>
                  <a:rPr lang="en-US" sz="1200" b="1" dirty="0" smtClean="0">
                    <a:latin typeface="Times New Roman" panose="02020603050405020304" pitchFamily="18" charset="0"/>
                    <a:cs typeface="Times New Roman" panose="02020603050405020304" pitchFamily="18" charset="0"/>
                  </a:rPr>
                  <a:t/>
                </a:r>
                <a:br>
                  <a:rPr lang="en-US" sz="1200" b="1" dirty="0" smtClean="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Federal energy authorities have slashed by 96% the estimated amount of recoverable oil buried in California's vast Monterey Shale deposits, deflating its potential as a national "black gold mine" of petroleum.</a:t>
                </a:r>
              </a:p>
              <a:p>
                <a:r>
                  <a:rPr lang="en-US" sz="1200" dirty="0">
                    <a:latin typeface="Times New Roman" panose="02020603050405020304" pitchFamily="18" charset="0"/>
                    <a:cs typeface="Times New Roman" panose="02020603050405020304" pitchFamily="18" charset="0"/>
                  </a:rPr>
                  <a:t>Just 600 million barrels of oil can be extracted with existing technology, far below the 13.7 billion barrels once thought recoverable from the jumbled layers of subterranean rock spread across much of Central California, the U.S. Energy Information Administration said</a:t>
                </a:r>
                <a:r>
                  <a:rPr lang="en-US" sz="1200" dirty="0" smtClean="0">
                    <a:latin typeface="Times New Roman" panose="02020603050405020304" pitchFamily="18" charset="0"/>
                    <a:cs typeface="Times New Roman" panose="02020603050405020304" pitchFamily="18" charset="0"/>
                  </a:rPr>
                  <a:t>.</a:t>
                </a:r>
                <a:endParaRPr lang="en-US" sz="2000" dirty="0">
                  <a:solidFill>
                    <a:srgbClr val="000000"/>
                  </a:solidFill>
                  <a:latin typeface="Arial" pitchFamily="34" charset="0"/>
                  <a:cs typeface="Arial" pitchFamily="34" charset="0"/>
                </a:endParaRPr>
              </a:p>
            </p:txBody>
          </p:sp>
        </p:grpSp>
      </p:grpSp>
      <p:grpSp>
        <p:nvGrpSpPr>
          <p:cNvPr id="17" name="Group 16"/>
          <p:cNvGrpSpPr/>
          <p:nvPr/>
        </p:nvGrpSpPr>
        <p:grpSpPr>
          <a:xfrm>
            <a:off x="4990790" y="1986677"/>
            <a:ext cx="3581400" cy="4109323"/>
            <a:chOff x="5105400" y="1986677"/>
            <a:chExt cx="3581400" cy="4109323"/>
          </a:xfrm>
        </p:grpSpPr>
        <p:sp>
          <p:nvSpPr>
            <p:cNvPr id="9" name="Rectangle 8"/>
            <p:cNvSpPr/>
            <p:nvPr/>
          </p:nvSpPr>
          <p:spPr>
            <a:xfrm>
              <a:off x="5105400" y="1986677"/>
              <a:ext cx="3581400" cy="4109323"/>
            </a:xfrm>
            <a:prstGeom prst="rect">
              <a:avLst/>
            </a:prstGeom>
            <a:solidFill>
              <a:schemeClr val="bg1"/>
            </a:solidFill>
            <a:ln w="12700">
              <a:solidFill>
                <a:schemeClr val="tx1"/>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202045" y="2042806"/>
              <a:ext cx="3403600" cy="4018949"/>
              <a:chOff x="5202045" y="2042806"/>
              <a:chExt cx="3403600" cy="4018949"/>
            </a:xfrm>
          </p:grpSpPr>
          <p:sp>
            <p:nvSpPr>
              <p:cNvPr id="8" name="TextBox 7"/>
              <p:cNvSpPr txBox="1"/>
              <p:nvPr/>
            </p:nvSpPr>
            <p:spPr>
              <a:xfrm>
                <a:off x="5202045" y="2953212"/>
                <a:ext cx="3403600" cy="310854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While technically recoverable resources (TRR) is a useful concept, changes in play-level TRR estimates do not necessarily have significant implications for projected oil and natural gas production, which are heavily influenced by economic considerations that do not enter into the estimation of TRR. </a:t>
                </a:r>
                <a:endParaRPr lang="en-US" sz="1600" dirty="0" smtClean="0">
                  <a:latin typeface="Arial" panose="020B0604020202020204" pitchFamily="34" charset="0"/>
                  <a:cs typeface="Arial" panose="020B0604020202020204" pitchFamily="34" charset="0"/>
                </a:endParaRPr>
              </a:p>
              <a:p>
                <a:pPr algn="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Shirley </a:t>
                </a:r>
                <a:r>
                  <a:rPr lang="en-US" sz="1200" dirty="0">
                    <a:latin typeface="Arial" panose="020B0604020202020204" pitchFamily="34" charset="0"/>
                    <a:cs typeface="Arial" panose="020B0604020202020204" pitchFamily="34" charset="0"/>
                  </a:rPr>
                  <a:t>Neff, Senior Advisor</a:t>
                </a:r>
              </a:p>
              <a:p>
                <a:pPr algn="r"/>
                <a:r>
                  <a:rPr lang="en-US" sz="1200" dirty="0">
                    <a:latin typeface="Arial" panose="020B0604020202020204" pitchFamily="34" charset="0"/>
                    <a:cs typeface="Arial" panose="020B0604020202020204" pitchFamily="34" charset="0"/>
                  </a:rPr>
                  <a:t>U.S. Energy Information Administration </a:t>
                </a:r>
                <a:endParaRPr lang="en-US" sz="2000" dirty="0">
                  <a:solidFill>
                    <a:srgbClr val="000000"/>
                  </a:solidFill>
                  <a:latin typeface="Arial" pitchFamily="34" charset="0"/>
                  <a:cs typeface="Arial" pitchFamily="34" charset="0"/>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2127" y="2042806"/>
                <a:ext cx="1105473" cy="85279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spTree>
    <p:extLst>
      <p:ext uri="{BB962C8B-B14F-4D97-AF65-F5344CB8AC3E}">
        <p14:creationId xmlns:p14="http://schemas.microsoft.com/office/powerpoint/2010/main" val="805759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4" descr="We Prov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199"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42B58F-8E56-4BBC-B6C1-0C17E33DE62F}" type="slidenum">
              <a:rPr lang="en-US" altLang="en-US" sz="1000">
                <a:solidFill>
                  <a:srgbClr val="000000"/>
                </a:solidFill>
                <a:cs typeface="Arial" charset="0"/>
              </a:rPr>
              <a:pPr eaLnBrk="1" hangingPunct="1"/>
              <a:t>19</a:t>
            </a:fld>
            <a:endParaRPr lang="en-US" altLang="en-US" sz="1000">
              <a:solidFill>
                <a:srgbClr val="000000"/>
              </a:solidFill>
              <a:cs typeface="Arial"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850" y="35195"/>
            <a:ext cx="5003838" cy="6594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344938" y="5867400"/>
            <a:ext cx="1646661"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057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9"/>
          <p:cNvGrpSpPr>
            <a:grpSpLocks/>
          </p:cNvGrpSpPr>
          <p:nvPr/>
        </p:nvGrpSpPr>
        <p:grpSpPr bwMode="auto">
          <a:xfrm>
            <a:off x="457200" y="152400"/>
            <a:ext cx="7848600" cy="1143000"/>
            <a:chOff x="304800" y="152400"/>
            <a:chExt cx="8991600" cy="1371600"/>
          </a:xfrm>
        </p:grpSpPr>
        <p:sp>
          <p:nvSpPr>
            <p:cNvPr id="5" name="Oval 4"/>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203" name="TextBox 8"/>
            <p:cNvSpPr txBox="1">
              <a:spLocks noChangeArrowheads="1"/>
            </p:cNvSpPr>
            <p:nvPr/>
          </p:nvSpPr>
          <p:spPr bwMode="auto">
            <a:xfrm>
              <a:off x="609600" y="533400"/>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rgbClr val="FFFFFF"/>
                  </a:solidFill>
                  <a:latin typeface="Californian FB" pitchFamily="18" charset="0"/>
                  <a:cs typeface="Times New Roman" pitchFamily="18" charset="0"/>
                </a:rPr>
                <a:t>WE</a:t>
              </a:r>
              <a:r>
                <a:rPr lang="en-US" altLang="en-US" sz="2400">
                  <a:solidFill>
                    <a:srgbClr val="000000"/>
                  </a:solidFill>
                  <a:latin typeface="Californian FB" pitchFamily="18" charset="0"/>
                  <a:cs typeface="Times New Roman" pitchFamily="18" charset="0"/>
                </a:rPr>
                <a:t>STERN STATES PETROLEUM ASSOCIATION</a:t>
              </a:r>
            </a:p>
          </p:txBody>
        </p:sp>
      </p:grpSp>
      <p:pic>
        <p:nvPicPr>
          <p:cNvPr id="8195"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199"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42B58F-8E56-4BBC-B6C1-0C17E33DE62F}" type="slidenum">
              <a:rPr lang="en-US" altLang="en-US" sz="1000">
                <a:solidFill>
                  <a:srgbClr val="000000"/>
                </a:solidFill>
                <a:cs typeface="Arial" charset="0"/>
              </a:rPr>
              <a:pPr eaLnBrk="1" hangingPunct="1"/>
              <a:t>2</a:t>
            </a:fld>
            <a:endParaRPr lang="en-US" altLang="en-US" sz="1000">
              <a:solidFill>
                <a:srgbClr val="000000"/>
              </a:solidFill>
              <a:cs typeface="Arial" charset="0"/>
            </a:endParaRPr>
          </a:p>
        </p:txBody>
      </p:sp>
      <p:sp>
        <p:nvSpPr>
          <p:cNvPr id="2" name="TextBox 1"/>
          <p:cNvSpPr txBox="1"/>
          <p:nvPr/>
        </p:nvSpPr>
        <p:spPr>
          <a:xfrm>
            <a:off x="0" y="1305580"/>
            <a:ext cx="9144000" cy="523220"/>
          </a:xfrm>
          <a:prstGeom prst="rect">
            <a:avLst/>
          </a:prstGeom>
          <a:noFill/>
        </p:spPr>
        <p:txBody>
          <a:bodyPr wrap="square" rtlCol="0">
            <a:spAutoFit/>
          </a:bodyPr>
          <a:lstStyle/>
          <a:p>
            <a:pPr algn="ctr"/>
            <a:r>
              <a:rPr lang="en-US" sz="2800" dirty="0" smtClean="0">
                <a:solidFill>
                  <a:srgbClr val="000000"/>
                </a:solidFill>
                <a:latin typeface="Arial" pitchFamily="34" charset="0"/>
                <a:cs typeface="Arial" pitchFamily="34" charset="0"/>
              </a:rPr>
              <a:t>Petroleum Industry &amp; California Economy</a:t>
            </a:r>
            <a:endParaRPr lang="en-US" sz="2800" dirty="0">
              <a:solidFill>
                <a:srgbClr val="000000"/>
              </a:solidFill>
              <a:latin typeface="Arial" pitchFamily="34" charset="0"/>
              <a:cs typeface="Arial" pitchFamily="34" charset="0"/>
            </a:endParaRP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4285" y="2492189"/>
            <a:ext cx="2714315" cy="3521611"/>
          </a:xfrm>
          <a:prstGeom prst="rect">
            <a:avLst/>
          </a:prstGeom>
          <a:noFill/>
          <a:ln>
            <a:noFill/>
          </a:ln>
          <a:effectLst>
            <a:outerShdw blurRad="50800" dist="1143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1905000"/>
            <a:ext cx="4953000" cy="4555093"/>
          </a:xfrm>
          <a:prstGeom prst="rect">
            <a:avLst/>
          </a:prstGeom>
          <a:noFill/>
        </p:spPr>
        <p:txBody>
          <a:bodyPr wrap="square" rtlCol="0">
            <a:spAutoFit/>
          </a:bodyPr>
          <a:lstStyle/>
          <a:p>
            <a:pPr>
              <a:spcAft>
                <a:spcPts val="1200"/>
              </a:spcAft>
            </a:pPr>
            <a:r>
              <a:rPr lang="en-US" sz="2000" dirty="0">
                <a:solidFill>
                  <a:srgbClr val="000000"/>
                </a:solidFill>
                <a:latin typeface="Arial" pitchFamily="34" charset="0"/>
                <a:cs typeface="Arial" pitchFamily="34" charset="0"/>
              </a:rPr>
              <a:t>Employment </a:t>
            </a:r>
            <a:r>
              <a:rPr lang="en-US" sz="2000" dirty="0" smtClean="0">
                <a:solidFill>
                  <a:srgbClr val="000000"/>
                </a:solidFill>
                <a:latin typeface="Arial" pitchFamily="34" charset="0"/>
                <a:cs typeface="Arial" pitchFamily="34" charset="0"/>
              </a:rPr>
              <a:t>(direct </a:t>
            </a:r>
            <a:r>
              <a:rPr lang="en-US" sz="2000" dirty="0">
                <a:solidFill>
                  <a:srgbClr val="000000"/>
                </a:solidFill>
                <a:latin typeface="Arial" pitchFamily="34" charset="0"/>
                <a:cs typeface="Arial" pitchFamily="34" charset="0"/>
              </a:rPr>
              <a:t>and </a:t>
            </a:r>
            <a:r>
              <a:rPr lang="en-US" sz="2000" dirty="0" smtClean="0">
                <a:solidFill>
                  <a:srgbClr val="000000"/>
                </a:solidFill>
                <a:latin typeface="Arial" pitchFamily="34" charset="0"/>
                <a:cs typeface="Arial" pitchFamily="34" charset="0"/>
              </a:rPr>
              <a:t>indirect)</a:t>
            </a:r>
            <a:br>
              <a:rPr lang="en-US" sz="2000" dirty="0" smtClean="0">
                <a:solidFill>
                  <a:srgbClr val="000000"/>
                </a:solidFill>
                <a:latin typeface="Arial" pitchFamily="34" charset="0"/>
                <a:cs typeface="Arial" pitchFamily="34" charset="0"/>
              </a:rPr>
            </a:br>
            <a:r>
              <a:rPr lang="en-US" sz="2000" dirty="0" smtClean="0">
                <a:solidFill>
                  <a:srgbClr val="000000"/>
                </a:solidFill>
                <a:latin typeface="Arial" pitchFamily="34" charset="0"/>
                <a:cs typeface="Arial" pitchFamily="34" charset="0"/>
              </a:rPr>
              <a:t>Statewide: 	468,000 </a:t>
            </a:r>
            <a:br>
              <a:rPr lang="en-US" sz="2000" dirty="0" smtClean="0">
                <a:solidFill>
                  <a:srgbClr val="000000"/>
                </a:solidFill>
                <a:latin typeface="Arial" pitchFamily="34" charset="0"/>
                <a:cs typeface="Arial" pitchFamily="34" charset="0"/>
              </a:rPr>
            </a:br>
            <a:r>
              <a:rPr lang="en-US" sz="2000" dirty="0" smtClean="0">
                <a:solidFill>
                  <a:srgbClr val="000000"/>
                </a:solidFill>
                <a:latin typeface="Arial" pitchFamily="34" charset="0"/>
                <a:cs typeface="Arial" pitchFamily="34" charset="0"/>
              </a:rPr>
              <a:t>So Cal:		212,220		</a:t>
            </a:r>
          </a:p>
          <a:p>
            <a:pPr defTabSz="1828800">
              <a:spcAft>
                <a:spcPts val="1200"/>
              </a:spcAft>
            </a:pPr>
            <a:r>
              <a:rPr lang="en-US" sz="2000" dirty="0" smtClean="0">
                <a:solidFill>
                  <a:srgbClr val="000000"/>
                </a:solidFill>
                <a:latin typeface="Arial" pitchFamily="34" charset="0"/>
                <a:cs typeface="Arial" pitchFamily="34" charset="0"/>
              </a:rPr>
              <a:t>Labor income</a:t>
            </a:r>
            <a:br>
              <a:rPr lang="en-US" sz="2000" dirty="0" smtClean="0">
                <a:solidFill>
                  <a:srgbClr val="000000"/>
                </a:solidFill>
                <a:latin typeface="Arial" pitchFamily="34" charset="0"/>
                <a:cs typeface="Arial" pitchFamily="34" charset="0"/>
              </a:rPr>
            </a:br>
            <a:r>
              <a:rPr lang="en-US" sz="2000" dirty="0" smtClean="0">
                <a:solidFill>
                  <a:srgbClr val="000000"/>
                </a:solidFill>
                <a:latin typeface="Arial" pitchFamily="34" charset="0"/>
                <a:cs typeface="Arial" pitchFamily="34" charset="0"/>
              </a:rPr>
              <a:t>Statewide:	$39.8 billion</a:t>
            </a:r>
            <a:br>
              <a:rPr lang="en-US" sz="2000" dirty="0" smtClean="0">
                <a:solidFill>
                  <a:srgbClr val="000000"/>
                </a:solidFill>
                <a:latin typeface="Arial" pitchFamily="34" charset="0"/>
                <a:cs typeface="Arial" pitchFamily="34" charset="0"/>
              </a:rPr>
            </a:br>
            <a:r>
              <a:rPr lang="en-US" sz="2000" dirty="0" smtClean="0">
                <a:solidFill>
                  <a:srgbClr val="000000"/>
                </a:solidFill>
                <a:latin typeface="Arial" pitchFamily="34" charset="0"/>
                <a:cs typeface="Arial" pitchFamily="34" charset="0"/>
              </a:rPr>
              <a:t>So Cal:	$16.9 billion</a:t>
            </a:r>
            <a:br>
              <a:rPr lang="en-US" sz="2000" dirty="0" smtClean="0">
                <a:solidFill>
                  <a:srgbClr val="000000"/>
                </a:solidFill>
                <a:latin typeface="Arial" pitchFamily="34" charset="0"/>
                <a:cs typeface="Arial" pitchFamily="34" charset="0"/>
              </a:rPr>
            </a:br>
            <a:endParaRPr lang="en-US" sz="2000" dirty="0" smtClean="0">
              <a:solidFill>
                <a:srgbClr val="000000"/>
              </a:solidFill>
              <a:latin typeface="Arial" pitchFamily="34" charset="0"/>
              <a:cs typeface="Arial" pitchFamily="34" charset="0"/>
            </a:endParaRPr>
          </a:p>
          <a:p>
            <a:pPr defTabSz="1828800">
              <a:spcAft>
                <a:spcPts val="1200"/>
              </a:spcAft>
            </a:pPr>
            <a:r>
              <a:rPr lang="en-US" sz="2000" dirty="0" smtClean="0">
                <a:solidFill>
                  <a:srgbClr val="000000"/>
                </a:solidFill>
                <a:latin typeface="Arial" pitchFamily="34" charset="0"/>
                <a:cs typeface="Arial" pitchFamily="34" charset="0"/>
              </a:rPr>
              <a:t>State and local taxes</a:t>
            </a:r>
            <a:br>
              <a:rPr lang="en-US" sz="2000" dirty="0" smtClean="0">
                <a:solidFill>
                  <a:srgbClr val="000000"/>
                </a:solidFill>
                <a:latin typeface="Arial" pitchFamily="34" charset="0"/>
                <a:cs typeface="Arial" pitchFamily="34" charset="0"/>
              </a:rPr>
            </a:br>
            <a:r>
              <a:rPr lang="en-US" sz="2000" dirty="0" smtClean="0">
                <a:solidFill>
                  <a:srgbClr val="000000"/>
                </a:solidFill>
                <a:latin typeface="Arial" pitchFamily="34" charset="0"/>
                <a:cs typeface="Arial" pitchFamily="34" charset="0"/>
              </a:rPr>
              <a:t>Statewide:	$21.5 billion</a:t>
            </a:r>
            <a:br>
              <a:rPr lang="en-US" sz="2000" dirty="0" smtClean="0">
                <a:solidFill>
                  <a:srgbClr val="000000"/>
                </a:solidFill>
                <a:latin typeface="Arial" pitchFamily="34" charset="0"/>
                <a:cs typeface="Arial" pitchFamily="34" charset="0"/>
              </a:rPr>
            </a:br>
            <a:r>
              <a:rPr lang="en-US" sz="2000" dirty="0">
                <a:solidFill>
                  <a:srgbClr val="000000"/>
                </a:solidFill>
                <a:latin typeface="Arial" pitchFamily="34" charset="0"/>
                <a:cs typeface="Arial" pitchFamily="34" charset="0"/>
              </a:rPr>
              <a:t>So Cal:</a:t>
            </a:r>
            <a:r>
              <a:rPr lang="en-US" sz="2000" dirty="0" smtClean="0">
                <a:solidFill>
                  <a:srgbClr val="000000"/>
                </a:solidFill>
                <a:latin typeface="Arial" pitchFamily="34" charset="0"/>
                <a:cs typeface="Arial" pitchFamily="34" charset="0"/>
              </a:rPr>
              <a:t>	$10.6 billion</a:t>
            </a:r>
            <a:endParaRPr lang="en-US" sz="2000" dirty="0">
              <a:solidFill>
                <a:srgbClr val="000000"/>
              </a:solidFill>
              <a:latin typeface="Arial" pitchFamily="34" charset="0"/>
              <a:cs typeface="Arial" pitchFamily="34" charset="0"/>
            </a:endParaRPr>
          </a:p>
          <a:p>
            <a:pPr>
              <a:spcAft>
                <a:spcPts val="1200"/>
              </a:spcAft>
            </a:pPr>
            <a:r>
              <a:rPr lang="en-US" sz="2000" dirty="0" smtClean="0">
                <a:solidFill>
                  <a:srgbClr val="000000"/>
                </a:solidFill>
                <a:latin typeface="Arial" pitchFamily="34" charset="0"/>
                <a:cs typeface="Arial" pitchFamily="34" charset="0"/>
              </a:rPr>
              <a:t>Value Added</a:t>
            </a:r>
            <a:br>
              <a:rPr lang="en-US" sz="2000" dirty="0" smtClean="0">
                <a:solidFill>
                  <a:srgbClr val="000000"/>
                </a:solidFill>
                <a:latin typeface="Arial" pitchFamily="34" charset="0"/>
                <a:cs typeface="Arial" pitchFamily="34" charset="0"/>
              </a:rPr>
            </a:br>
            <a:r>
              <a:rPr lang="en-US" sz="2000" dirty="0" smtClean="0">
                <a:solidFill>
                  <a:srgbClr val="000000"/>
                </a:solidFill>
                <a:latin typeface="Arial" pitchFamily="34" charset="0"/>
                <a:cs typeface="Arial" pitchFamily="34" charset="0"/>
              </a:rPr>
              <a:t>Statewide:	$112.8 billion</a:t>
            </a:r>
            <a:br>
              <a:rPr lang="en-US" sz="2000" dirty="0" smtClean="0">
                <a:solidFill>
                  <a:srgbClr val="000000"/>
                </a:solidFill>
                <a:latin typeface="Arial" pitchFamily="34" charset="0"/>
                <a:cs typeface="Arial" pitchFamily="34" charset="0"/>
              </a:rPr>
            </a:br>
            <a:r>
              <a:rPr lang="en-US" sz="2000" dirty="0">
                <a:solidFill>
                  <a:srgbClr val="000000"/>
                </a:solidFill>
                <a:latin typeface="Arial" pitchFamily="34" charset="0"/>
                <a:cs typeface="Arial" pitchFamily="34" charset="0"/>
              </a:rPr>
              <a:t>So Cal:</a:t>
            </a:r>
            <a:r>
              <a:rPr lang="en-US" sz="2000" dirty="0" smtClean="0">
                <a:solidFill>
                  <a:srgbClr val="000000"/>
                </a:solidFill>
                <a:latin typeface="Arial" pitchFamily="34" charset="0"/>
                <a:cs typeface="Arial" pitchFamily="34" charset="0"/>
              </a:rPr>
              <a:t>		$  46.6 billion</a:t>
            </a:r>
            <a:endParaRPr lang="en-US" sz="2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805443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9"/>
          <p:cNvGrpSpPr>
            <a:grpSpLocks/>
          </p:cNvGrpSpPr>
          <p:nvPr/>
        </p:nvGrpSpPr>
        <p:grpSpPr bwMode="auto">
          <a:xfrm>
            <a:off x="457200" y="152400"/>
            <a:ext cx="7848600" cy="1143000"/>
            <a:chOff x="304800" y="152400"/>
            <a:chExt cx="8991600" cy="1371600"/>
          </a:xfrm>
        </p:grpSpPr>
        <p:sp>
          <p:nvSpPr>
            <p:cNvPr id="5" name="Oval 4"/>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203" name="TextBox 8"/>
            <p:cNvSpPr txBox="1">
              <a:spLocks noChangeArrowheads="1"/>
            </p:cNvSpPr>
            <p:nvPr/>
          </p:nvSpPr>
          <p:spPr bwMode="auto">
            <a:xfrm>
              <a:off x="609600" y="533400"/>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rgbClr val="FFFFFF"/>
                  </a:solidFill>
                  <a:latin typeface="Californian FB" pitchFamily="18" charset="0"/>
                  <a:cs typeface="Times New Roman" pitchFamily="18" charset="0"/>
                </a:rPr>
                <a:t>WE</a:t>
              </a:r>
              <a:r>
                <a:rPr lang="en-US" altLang="en-US" sz="2400">
                  <a:solidFill>
                    <a:srgbClr val="000000"/>
                  </a:solidFill>
                  <a:latin typeface="Californian FB" pitchFamily="18" charset="0"/>
                  <a:cs typeface="Times New Roman" pitchFamily="18" charset="0"/>
                </a:rPr>
                <a:t>STERN STATES PETROLEUM ASSOCIATION</a:t>
              </a:r>
            </a:p>
          </p:txBody>
        </p:sp>
      </p:grpSp>
      <p:pic>
        <p:nvPicPr>
          <p:cNvPr id="8195"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199"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42B58F-8E56-4BBC-B6C1-0C17E33DE62F}" type="slidenum">
              <a:rPr lang="en-US" altLang="en-US" sz="1000">
                <a:solidFill>
                  <a:srgbClr val="000000"/>
                </a:solidFill>
                <a:cs typeface="Arial" charset="0"/>
              </a:rPr>
              <a:pPr eaLnBrk="1" hangingPunct="1"/>
              <a:t>20</a:t>
            </a:fld>
            <a:endParaRPr lang="en-US" altLang="en-US" sz="1000">
              <a:solidFill>
                <a:srgbClr val="000000"/>
              </a:solidFill>
              <a:cs typeface="Arial" charset="0"/>
            </a:endParaRPr>
          </a:p>
        </p:txBody>
      </p:sp>
      <p:pic>
        <p:nvPicPr>
          <p:cNvPr id="11" name="Picture 1" descr="S:\Californians for a Safe, Secure Energy Future (CSSEF)\Website\Logo\CFASSEF_col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5882" y="3124200"/>
            <a:ext cx="3586976" cy="126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745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9"/>
          <p:cNvGrpSpPr>
            <a:grpSpLocks/>
          </p:cNvGrpSpPr>
          <p:nvPr/>
        </p:nvGrpSpPr>
        <p:grpSpPr bwMode="auto">
          <a:xfrm>
            <a:off x="457200" y="152400"/>
            <a:ext cx="7848600" cy="1143000"/>
            <a:chOff x="304800" y="152400"/>
            <a:chExt cx="8991600" cy="1371600"/>
          </a:xfrm>
        </p:grpSpPr>
        <p:sp>
          <p:nvSpPr>
            <p:cNvPr id="5" name="Oval 4"/>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17420" name="TextBox 8"/>
            <p:cNvSpPr txBox="1">
              <a:spLocks noChangeArrowheads="1"/>
            </p:cNvSpPr>
            <p:nvPr/>
          </p:nvSpPr>
          <p:spPr bwMode="auto">
            <a:xfrm>
              <a:off x="609600" y="533400"/>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FFFFFF"/>
                  </a:solidFill>
                  <a:latin typeface="Californian FB" pitchFamily="18" charset="0"/>
                  <a:cs typeface="Times New Roman" pitchFamily="18" charset="0"/>
                </a:rPr>
                <a:t>WE</a:t>
              </a:r>
              <a:r>
                <a:rPr lang="en-US" sz="2400" dirty="0">
                  <a:solidFill>
                    <a:srgbClr val="000000"/>
                  </a:solidFill>
                  <a:latin typeface="Californian FB" pitchFamily="18" charset="0"/>
                  <a:cs typeface="Times New Roman" pitchFamily="18" charset="0"/>
                </a:rPr>
                <a:t>STERN STATES PETROLEUM ASSOCIATION</a:t>
              </a:r>
            </a:p>
          </p:txBody>
        </p:sp>
      </p:grpSp>
      <p:pic>
        <p:nvPicPr>
          <p:cNvPr id="17411"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415" name="TextBox 13"/>
          <p:cNvSpPr txBox="1">
            <a:spLocks noChangeArrowheads="1"/>
          </p:cNvSpPr>
          <p:nvPr/>
        </p:nvSpPr>
        <p:spPr bwMode="auto">
          <a:xfrm>
            <a:off x="533400" y="1524000"/>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rgbClr val="000000"/>
                </a:solidFill>
                <a:cs typeface="Arial" charset="0"/>
              </a:rPr>
              <a:t>Follow Us on </a:t>
            </a:r>
            <a:r>
              <a:rPr lang="en-US" sz="2800" dirty="0" smtClean="0">
                <a:solidFill>
                  <a:srgbClr val="000000"/>
                </a:solidFill>
                <a:cs typeface="Arial" charset="0"/>
              </a:rPr>
              <a:t>Twitter</a:t>
            </a:r>
            <a:endParaRPr lang="en-US" sz="2800" dirty="0">
              <a:solidFill>
                <a:srgbClr val="000000"/>
              </a:solidFill>
              <a:cs typeface="Arial" charset="0"/>
            </a:endParaRPr>
          </a:p>
        </p:txBody>
      </p:sp>
      <p:sp>
        <p:nvSpPr>
          <p:cNvPr id="17416"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3DB7A5-2E80-4838-B9B4-B03256A1B9AF}" type="slidenum">
              <a:rPr lang="en-US" sz="1000">
                <a:solidFill>
                  <a:srgbClr val="000000"/>
                </a:solidFill>
                <a:cs typeface="Arial" charset="0"/>
              </a:rPr>
              <a:pPr eaLnBrk="1" hangingPunct="1"/>
              <a:t>21</a:t>
            </a:fld>
            <a:endParaRPr lang="en-US" sz="1000" dirty="0">
              <a:solidFill>
                <a:srgbClr val="000000"/>
              </a:solidFill>
              <a:cs typeface="Arial" charset="0"/>
            </a:endParaRPr>
          </a:p>
        </p:txBody>
      </p:sp>
      <p:sp>
        <p:nvSpPr>
          <p:cNvPr id="17418" name="TextBox 11"/>
          <p:cNvSpPr txBox="1">
            <a:spLocks noChangeArrowheads="1"/>
          </p:cNvSpPr>
          <p:nvPr/>
        </p:nvSpPr>
        <p:spPr bwMode="auto">
          <a:xfrm>
            <a:off x="0" y="58674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a:cs typeface="Arial" charset="0"/>
              </a:rPr>
              <a:t>www.wspa.org</a:t>
            </a:r>
          </a:p>
        </p:txBody>
      </p:sp>
      <p:pic>
        <p:nvPicPr>
          <p:cNvPr id="1026" name="Picture 2" descr="C:\Users\cmaynard\Desktop\twitter-bird-blue-on-whit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7293" b="18184"/>
          <a:stretch/>
        </p:blipFill>
        <p:spPr bwMode="auto">
          <a:xfrm>
            <a:off x="3794288" y="2047220"/>
            <a:ext cx="1555423" cy="10036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60495" y="4743244"/>
            <a:ext cx="1336263" cy="369332"/>
          </a:xfrm>
          <a:prstGeom prst="rect">
            <a:avLst/>
          </a:prstGeom>
        </p:spPr>
        <p:txBody>
          <a:bodyPr wrap="none">
            <a:spAutoFit/>
          </a:bodyPr>
          <a:lstStyle/>
          <a:p>
            <a:pPr algn="ctr"/>
            <a:r>
              <a:rPr lang="en-US" dirty="0">
                <a:solidFill>
                  <a:srgbClr val="000000"/>
                </a:solidFill>
                <a:cs typeface="Arial" charset="0"/>
              </a:rPr>
              <a:t>@WSPAPrez</a:t>
            </a:r>
          </a:p>
        </p:txBody>
      </p:sp>
      <p:pic>
        <p:nvPicPr>
          <p:cNvPr id="4" name="Picture 2" descr="C:\Users\cmaynard\Desktop\najRdDkW.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78199" y="3579541"/>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maynard\Downloads\xv9gmhn0s7nclgh3g2uz Croppe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3327" y="3579541"/>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876421" y="4743244"/>
            <a:ext cx="1594155" cy="369332"/>
          </a:xfrm>
          <a:prstGeom prst="rect">
            <a:avLst/>
          </a:prstGeom>
        </p:spPr>
        <p:txBody>
          <a:bodyPr wrap="none">
            <a:spAutoFit/>
          </a:bodyPr>
          <a:lstStyle/>
          <a:p>
            <a:pPr algn="ctr"/>
            <a:r>
              <a:rPr lang="en-US" dirty="0" smtClean="0">
                <a:solidFill>
                  <a:srgbClr val="000000"/>
                </a:solidFill>
                <a:cs typeface="Arial" charset="0"/>
              </a:rPr>
              <a:t>@OfficialWSPA</a:t>
            </a:r>
            <a:endParaRPr lang="en-US" dirty="0">
              <a:solidFill>
                <a:srgbClr val="000000"/>
              </a:solidFill>
              <a:cs typeface="Arial" charset="0"/>
            </a:endParaRPr>
          </a:p>
        </p:txBody>
      </p:sp>
    </p:spTree>
    <p:extLst>
      <p:ext uri="{BB962C8B-B14F-4D97-AF65-F5344CB8AC3E}">
        <p14:creationId xmlns:p14="http://schemas.microsoft.com/office/powerpoint/2010/main" val="321338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9"/>
          <p:cNvGrpSpPr>
            <a:grpSpLocks/>
          </p:cNvGrpSpPr>
          <p:nvPr/>
        </p:nvGrpSpPr>
        <p:grpSpPr bwMode="auto">
          <a:xfrm>
            <a:off x="457200" y="152400"/>
            <a:ext cx="7848600" cy="1143000"/>
            <a:chOff x="304800" y="152400"/>
            <a:chExt cx="8991600" cy="1371600"/>
          </a:xfrm>
        </p:grpSpPr>
        <p:sp>
          <p:nvSpPr>
            <p:cNvPr id="18" name="Oval 17"/>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108" name="TextBox 8"/>
            <p:cNvSpPr txBox="1">
              <a:spLocks noChangeArrowheads="1"/>
            </p:cNvSpPr>
            <p:nvPr/>
          </p:nvSpPr>
          <p:spPr bwMode="auto">
            <a:xfrm>
              <a:off x="609600" y="533400"/>
              <a:ext cx="8686800" cy="66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FFFFFF"/>
                  </a:solidFill>
                  <a:latin typeface="Californian FB" pitchFamily="18" charset="0"/>
                  <a:cs typeface="Times New Roman" pitchFamily="18" charset="0"/>
                </a:rPr>
                <a:t>WE</a:t>
              </a:r>
              <a:r>
                <a:rPr lang="en-US" sz="2400" dirty="0">
                  <a:solidFill>
                    <a:srgbClr val="000000"/>
                  </a:solidFill>
                  <a:latin typeface="Californian FB" pitchFamily="18" charset="0"/>
                  <a:cs typeface="Times New Roman" pitchFamily="18" charset="0"/>
                </a:rPr>
                <a:t>STERN STATES PETROLEUM ASSOCIATION</a:t>
              </a:r>
            </a:p>
          </p:txBody>
        </p:sp>
      </p:grpSp>
      <p:pic>
        <p:nvPicPr>
          <p:cNvPr id="4099"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04" name="TextBox 1"/>
          <p:cNvSpPr txBox="1">
            <a:spLocks noChangeArrowheads="1"/>
          </p:cNvSpPr>
          <p:nvPr/>
        </p:nvSpPr>
        <p:spPr bwMode="auto">
          <a:xfrm>
            <a:off x="457200" y="3429000"/>
            <a:ext cx="5257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200"/>
              </a:spcAft>
              <a:buFont typeface="Wingdings" pitchFamily="2" charset="2"/>
              <a:buChar char="§"/>
            </a:pPr>
            <a:r>
              <a:rPr lang="en-US" sz="2000" dirty="0"/>
              <a:t>96 percent of California’s </a:t>
            </a:r>
            <a:r>
              <a:rPr lang="en-US" sz="2000" dirty="0" smtClean="0"/>
              <a:t/>
            </a:r>
            <a:br>
              <a:rPr lang="en-US" sz="2000" dirty="0" smtClean="0"/>
            </a:br>
            <a:r>
              <a:rPr lang="en-US" sz="2000" dirty="0" smtClean="0"/>
              <a:t>transportation </a:t>
            </a:r>
            <a:r>
              <a:rPr lang="en-US" sz="2000" dirty="0"/>
              <a:t>fuels are petroleum </a:t>
            </a:r>
            <a:r>
              <a:rPr lang="en-US" sz="2000" dirty="0" smtClean="0"/>
              <a:t/>
            </a:r>
            <a:br>
              <a:rPr lang="en-US" sz="2000" dirty="0" smtClean="0"/>
            </a:br>
            <a:r>
              <a:rPr lang="en-US" sz="2000" dirty="0" smtClean="0"/>
              <a:t>based – gasoline, diesel, jet fuel</a:t>
            </a:r>
          </a:p>
        </p:txBody>
      </p:sp>
      <p:sp>
        <p:nvSpPr>
          <p:cNvPr id="4106" name="TextBox 2"/>
          <p:cNvSpPr txBox="1">
            <a:spLocks noChangeArrowheads="1"/>
          </p:cNvSpPr>
          <p:nvPr/>
        </p:nvSpPr>
        <p:spPr bwMode="auto">
          <a:xfrm>
            <a:off x="0" y="1295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dirty="0" smtClean="0"/>
              <a:t>California Energy Facts</a:t>
            </a:r>
            <a:endParaRPr lang="en-US" sz="2800" dirty="0"/>
          </a:p>
        </p:txBody>
      </p:sp>
      <p:sp>
        <p:nvSpPr>
          <p:cNvPr id="13" name="TextBox 14"/>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0C6135-FCA2-48EF-86C3-489D62F401D7}" type="slidenum">
              <a:rPr lang="en-US" sz="1000"/>
              <a:pPr eaLnBrk="1" hangingPunct="1"/>
              <a:t>3</a:t>
            </a:fld>
            <a:endParaRPr lang="en-US" sz="1000" dirty="0"/>
          </a:p>
        </p:txBody>
      </p:sp>
      <p:pic>
        <p:nvPicPr>
          <p:cNvPr id="1026" name="Picture 2" descr="http://sciencedude.blog.ocregister.com/files/2009/06/octrafficjam-copy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7" y="2819400"/>
            <a:ext cx="3852863" cy="25744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400800"/>
            <a:ext cx="4876800" cy="246221"/>
          </a:xfrm>
          <a:prstGeom prst="rect">
            <a:avLst/>
          </a:prstGeom>
          <a:noFill/>
        </p:spPr>
        <p:txBody>
          <a:bodyPr wrap="square" rtlCol="0">
            <a:spAutoFit/>
          </a:bodyPr>
          <a:lstStyle/>
          <a:p>
            <a:r>
              <a:rPr lang="en-US" sz="1000" dirty="0" smtClean="0">
                <a:solidFill>
                  <a:srgbClr val="000000"/>
                </a:solidFill>
                <a:latin typeface="Arial" pitchFamily="34" charset="0"/>
                <a:cs typeface="Arial" pitchFamily="34" charset="0"/>
              </a:rPr>
              <a:t>Source:  California Energy Commission </a:t>
            </a:r>
            <a:endParaRPr lang="en-US" sz="1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8280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9"/>
          <p:cNvGrpSpPr>
            <a:grpSpLocks/>
          </p:cNvGrpSpPr>
          <p:nvPr/>
        </p:nvGrpSpPr>
        <p:grpSpPr bwMode="auto">
          <a:xfrm>
            <a:off x="457200" y="152400"/>
            <a:ext cx="7848600" cy="1143000"/>
            <a:chOff x="304800" y="152400"/>
            <a:chExt cx="8991600" cy="1371600"/>
          </a:xfrm>
        </p:grpSpPr>
        <p:sp>
          <p:nvSpPr>
            <p:cNvPr id="18" name="Oval 17"/>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108" name="TextBox 8"/>
            <p:cNvSpPr txBox="1">
              <a:spLocks noChangeArrowheads="1"/>
            </p:cNvSpPr>
            <p:nvPr/>
          </p:nvSpPr>
          <p:spPr bwMode="auto">
            <a:xfrm>
              <a:off x="609600" y="533400"/>
              <a:ext cx="8686800" cy="66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FFFFFF"/>
                  </a:solidFill>
                  <a:latin typeface="Californian FB" pitchFamily="18" charset="0"/>
                  <a:cs typeface="Times New Roman" pitchFamily="18" charset="0"/>
                </a:rPr>
                <a:t>WE</a:t>
              </a:r>
              <a:r>
                <a:rPr lang="en-US" sz="2400" dirty="0">
                  <a:solidFill>
                    <a:srgbClr val="000000"/>
                  </a:solidFill>
                  <a:latin typeface="Californian FB" pitchFamily="18" charset="0"/>
                  <a:cs typeface="Times New Roman" pitchFamily="18" charset="0"/>
                </a:rPr>
                <a:t>STERN STATES PETROLEUM ASSOCIATION</a:t>
              </a:r>
            </a:p>
          </p:txBody>
        </p:sp>
      </p:grpSp>
      <p:pic>
        <p:nvPicPr>
          <p:cNvPr id="4099"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04" name="TextBox 1"/>
          <p:cNvSpPr txBox="1">
            <a:spLocks noChangeArrowheads="1"/>
          </p:cNvSpPr>
          <p:nvPr/>
        </p:nvSpPr>
        <p:spPr bwMode="auto">
          <a:xfrm>
            <a:off x="413372" y="2743200"/>
            <a:ext cx="436570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200"/>
              </a:spcAft>
              <a:buFont typeface="Wingdings" pitchFamily="2" charset="2"/>
              <a:buChar char="§"/>
            </a:pPr>
            <a:r>
              <a:rPr lang="en-US" sz="2000" dirty="0" smtClean="0"/>
              <a:t>We </a:t>
            </a:r>
            <a:r>
              <a:rPr lang="en-US" sz="2000" dirty="0"/>
              <a:t>consume </a:t>
            </a:r>
            <a:r>
              <a:rPr lang="en-US" sz="2000" dirty="0" smtClean="0"/>
              <a:t>43 </a:t>
            </a:r>
            <a:r>
              <a:rPr lang="en-US" sz="2000" dirty="0"/>
              <a:t>million gallons </a:t>
            </a:r>
            <a:r>
              <a:rPr lang="en-US" sz="2000" dirty="0" smtClean="0"/>
              <a:t/>
            </a:r>
            <a:br>
              <a:rPr lang="en-US" sz="2000" dirty="0" smtClean="0"/>
            </a:br>
            <a:r>
              <a:rPr lang="en-US" sz="2000" dirty="0" smtClean="0"/>
              <a:t>of gasoline, 14 </a:t>
            </a:r>
            <a:r>
              <a:rPr lang="en-US" sz="2000" dirty="0"/>
              <a:t>million gallons </a:t>
            </a:r>
            <a:r>
              <a:rPr lang="en-US" sz="2000" dirty="0" smtClean="0"/>
              <a:t/>
            </a:r>
            <a:br>
              <a:rPr lang="en-US" sz="2000" dirty="0" smtClean="0"/>
            </a:br>
            <a:r>
              <a:rPr lang="en-US" sz="2000" dirty="0" smtClean="0"/>
              <a:t>of </a:t>
            </a:r>
            <a:r>
              <a:rPr lang="en-US" sz="2000" dirty="0"/>
              <a:t>diesel fuel </a:t>
            </a:r>
            <a:r>
              <a:rPr lang="en-US" sz="2000" dirty="0" smtClean="0"/>
              <a:t>and 11 million gallons of jet fuel every day</a:t>
            </a:r>
          </a:p>
          <a:p>
            <a:pPr eaLnBrk="1" hangingPunct="1">
              <a:spcAft>
                <a:spcPts val="1200"/>
              </a:spcAft>
              <a:buFont typeface="Wingdings" pitchFamily="2" charset="2"/>
              <a:buChar char="§"/>
            </a:pPr>
            <a:r>
              <a:rPr lang="en-US" sz="2000" dirty="0" smtClean="0"/>
              <a:t>That’s almost 3 million </a:t>
            </a:r>
            <a:r>
              <a:rPr lang="en-US" sz="2000" dirty="0"/>
              <a:t>gallons of </a:t>
            </a:r>
            <a:br>
              <a:rPr lang="en-US" sz="2000" dirty="0"/>
            </a:br>
            <a:r>
              <a:rPr lang="en-US" sz="2000" dirty="0" smtClean="0"/>
              <a:t>fuel </a:t>
            </a:r>
            <a:r>
              <a:rPr lang="en-US" sz="2000" dirty="0"/>
              <a:t>every </a:t>
            </a:r>
            <a:r>
              <a:rPr lang="en-US" sz="2000" dirty="0" smtClean="0"/>
              <a:t>hour</a:t>
            </a:r>
            <a:r>
              <a:rPr lang="en-US" sz="2000" dirty="0"/>
              <a:t>, </a:t>
            </a:r>
            <a:r>
              <a:rPr lang="en-US" sz="2000" dirty="0" smtClean="0"/>
              <a:t>every day, 365 </a:t>
            </a:r>
            <a:r>
              <a:rPr lang="en-US" sz="2000" dirty="0"/>
              <a:t>days a year</a:t>
            </a:r>
          </a:p>
          <a:p>
            <a:pPr eaLnBrk="1" hangingPunct="1">
              <a:spcAft>
                <a:spcPts val="1200"/>
              </a:spcAft>
              <a:buFont typeface="Wingdings" pitchFamily="2" charset="2"/>
              <a:buChar char="§"/>
            </a:pPr>
            <a:endParaRPr lang="en-US" sz="2000" dirty="0"/>
          </a:p>
        </p:txBody>
      </p:sp>
      <p:sp>
        <p:nvSpPr>
          <p:cNvPr id="4106" name="TextBox 2"/>
          <p:cNvSpPr txBox="1">
            <a:spLocks noChangeArrowheads="1"/>
          </p:cNvSpPr>
          <p:nvPr/>
        </p:nvSpPr>
        <p:spPr bwMode="auto">
          <a:xfrm>
            <a:off x="0" y="1295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dirty="0" smtClean="0"/>
              <a:t>California Energy Facts</a:t>
            </a:r>
            <a:endParaRPr lang="en-US" sz="2800" dirty="0"/>
          </a:p>
        </p:txBody>
      </p:sp>
      <p:sp>
        <p:nvSpPr>
          <p:cNvPr id="13" name="TextBox 14"/>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0C6135-FCA2-48EF-86C3-489D62F401D7}" type="slidenum">
              <a:rPr lang="en-US" sz="1000"/>
              <a:pPr eaLnBrk="1" hangingPunct="1"/>
              <a:t>4</a:t>
            </a:fld>
            <a:endParaRPr lang="en-US" sz="1000" dirty="0"/>
          </a:p>
        </p:txBody>
      </p:sp>
      <p:sp>
        <p:nvSpPr>
          <p:cNvPr id="2" name="TextBox 1"/>
          <p:cNvSpPr txBox="1"/>
          <p:nvPr/>
        </p:nvSpPr>
        <p:spPr>
          <a:xfrm>
            <a:off x="457200" y="6400800"/>
            <a:ext cx="4876800" cy="246221"/>
          </a:xfrm>
          <a:prstGeom prst="rect">
            <a:avLst/>
          </a:prstGeom>
          <a:noFill/>
        </p:spPr>
        <p:txBody>
          <a:bodyPr wrap="square" rtlCol="0">
            <a:spAutoFit/>
          </a:bodyPr>
          <a:lstStyle/>
          <a:p>
            <a:r>
              <a:rPr lang="en-US" sz="1000" dirty="0" smtClean="0">
                <a:solidFill>
                  <a:srgbClr val="000000"/>
                </a:solidFill>
                <a:latin typeface="Arial" pitchFamily="34" charset="0"/>
                <a:cs typeface="Arial" pitchFamily="34" charset="0"/>
              </a:rPr>
              <a:t>Source:  California Energy Commission </a:t>
            </a:r>
            <a:endParaRPr lang="en-US" sz="1000" dirty="0">
              <a:solidFill>
                <a:srgbClr val="000000"/>
              </a:solidFill>
              <a:latin typeface="Arial" pitchFamily="34" charset="0"/>
              <a:cs typeface="Arial" pitchFamily="34" charset="0"/>
            </a:endParaRPr>
          </a:p>
        </p:txBody>
      </p:sp>
      <p:pic>
        <p:nvPicPr>
          <p:cNvPr id="2050" name="Picture 2" descr="http://images.thecarconnection.com/lrg/gas-pump_100311665_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225" y="2743200"/>
            <a:ext cx="377639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5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9"/>
          <p:cNvGrpSpPr>
            <a:grpSpLocks/>
          </p:cNvGrpSpPr>
          <p:nvPr/>
        </p:nvGrpSpPr>
        <p:grpSpPr bwMode="auto">
          <a:xfrm>
            <a:off x="457200" y="152400"/>
            <a:ext cx="7848600" cy="1143000"/>
            <a:chOff x="304800" y="152400"/>
            <a:chExt cx="8991600" cy="1371600"/>
          </a:xfrm>
        </p:grpSpPr>
        <p:sp>
          <p:nvSpPr>
            <p:cNvPr id="18" name="Oval 17"/>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108" name="TextBox 8"/>
            <p:cNvSpPr txBox="1">
              <a:spLocks noChangeArrowheads="1"/>
            </p:cNvSpPr>
            <p:nvPr/>
          </p:nvSpPr>
          <p:spPr bwMode="auto">
            <a:xfrm>
              <a:off x="609600" y="533400"/>
              <a:ext cx="8686800" cy="66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FFFFFF"/>
                  </a:solidFill>
                  <a:latin typeface="Californian FB" pitchFamily="18" charset="0"/>
                  <a:cs typeface="Times New Roman" pitchFamily="18" charset="0"/>
                </a:rPr>
                <a:t>WE</a:t>
              </a:r>
              <a:r>
                <a:rPr lang="en-US" sz="2400" dirty="0">
                  <a:solidFill>
                    <a:srgbClr val="000000"/>
                  </a:solidFill>
                  <a:latin typeface="Californian FB" pitchFamily="18" charset="0"/>
                  <a:cs typeface="Times New Roman" pitchFamily="18" charset="0"/>
                </a:rPr>
                <a:t>STERN STATES PETROLEUM ASSOCIATION</a:t>
              </a:r>
            </a:p>
          </p:txBody>
        </p:sp>
      </p:grpSp>
      <p:pic>
        <p:nvPicPr>
          <p:cNvPr id="4099"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04" name="TextBox 1"/>
          <p:cNvSpPr txBox="1">
            <a:spLocks noChangeArrowheads="1"/>
          </p:cNvSpPr>
          <p:nvPr/>
        </p:nvSpPr>
        <p:spPr bwMode="auto">
          <a:xfrm>
            <a:off x="457199" y="3124200"/>
            <a:ext cx="44958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200"/>
              </a:spcAft>
              <a:buFont typeface="Wingdings" pitchFamily="2" charset="2"/>
              <a:buChar char="§"/>
            </a:pPr>
            <a:r>
              <a:rPr lang="en-US" sz="2000" dirty="0" smtClean="0"/>
              <a:t>We </a:t>
            </a:r>
            <a:r>
              <a:rPr lang="en-US" sz="2000" dirty="0"/>
              <a:t>are the third largest fuel </a:t>
            </a:r>
            <a:r>
              <a:rPr lang="en-US" sz="2000" dirty="0" smtClean="0"/>
              <a:t>consuming </a:t>
            </a:r>
            <a:r>
              <a:rPr lang="en-US" sz="2000" dirty="0"/>
              <a:t>entity on earth, behind the US as a whole and all of China  </a:t>
            </a:r>
          </a:p>
        </p:txBody>
      </p:sp>
      <p:sp>
        <p:nvSpPr>
          <p:cNvPr id="4106" name="TextBox 2"/>
          <p:cNvSpPr txBox="1">
            <a:spLocks noChangeArrowheads="1"/>
          </p:cNvSpPr>
          <p:nvPr/>
        </p:nvSpPr>
        <p:spPr bwMode="auto">
          <a:xfrm>
            <a:off x="0" y="1295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dirty="0" smtClean="0"/>
              <a:t>California Energy Facts</a:t>
            </a:r>
            <a:endParaRPr lang="en-US" sz="2800" dirty="0"/>
          </a:p>
        </p:txBody>
      </p:sp>
      <p:sp>
        <p:nvSpPr>
          <p:cNvPr id="13" name="TextBox 14"/>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0C6135-FCA2-48EF-86C3-489D62F401D7}" type="slidenum">
              <a:rPr lang="en-US" sz="1000"/>
              <a:pPr eaLnBrk="1" hangingPunct="1"/>
              <a:t>5</a:t>
            </a:fld>
            <a:endParaRPr lang="en-US" sz="1000" dirty="0"/>
          </a:p>
        </p:txBody>
      </p:sp>
      <p:sp>
        <p:nvSpPr>
          <p:cNvPr id="2" name="TextBox 1"/>
          <p:cNvSpPr txBox="1"/>
          <p:nvPr/>
        </p:nvSpPr>
        <p:spPr>
          <a:xfrm>
            <a:off x="457200" y="6400800"/>
            <a:ext cx="4876800" cy="246221"/>
          </a:xfrm>
          <a:prstGeom prst="rect">
            <a:avLst/>
          </a:prstGeom>
          <a:noFill/>
        </p:spPr>
        <p:txBody>
          <a:bodyPr wrap="square" rtlCol="0">
            <a:spAutoFit/>
          </a:bodyPr>
          <a:lstStyle/>
          <a:p>
            <a:r>
              <a:rPr lang="en-US" sz="1000" dirty="0" smtClean="0">
                <a:solidFill>
                  <a:srgbClr val="000000"/>
                </a:solidFill>
                <a:latin typeface="Arial" pitchFamily="34" charset="0"/>
                <a:cs typeface="Arial" pitchFamily="34" charset="0"/>
              </a:rPr>
              <a:t>Source:  California Energy Commission </a:t>
            </a:r>
            <a:endParaRPr lang="en-US" sz="1000" dirty="0">
              <a:solidFill>
                <a:srgbClr val="000000"/>
              </a:solidFill>
              <a:latin typeface="Arial" pitchFamily="34" charset="0"/>
              <a:cs typeface="Arial" pitchFamily="34" charset="0"/>
            </a:endParaRPr>
          </a:p>
        </p:txBody>
      </p:sp>
      <p:pic>
        <p:nvPicPr>
          <p:cNvPr id="3074" name="Picture 2" descr="http://images.nationalgeographic.com/wpf/media-live/photos/000/308/cache/energy-china-transit-traffic-2_30863_600x4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667000"/>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53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09078"/>
            <a:ext cx="4533900" cy="4018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339" name="Group 9"/>
          <p:cNvGrpSpPr>
            <a:grpSpLocks/>
          </p:cNvGrpSpPr>
          <p:nvPr/>
        </p:nvGrpSpPr>
        <p:grpSpPr bwMode="auto">
          <a:xfrm>
            <a:off x="457200" y="152400"/>
            <a:ext cx="7848600" cy="1143000"/>
            <a:chOff x="304800" y="152400"/>
            <a:chExt cx="8991600" cy="1371600"/>
          </a:xfrm>
        </p:grpSpPr>
        <p:sp>
          <p:nvSpPr>
            <p:cNvPr id="18" name="Oval 17"/>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349" name="TextBox 8"/>
            <p:cNvSpPr txBox="1">
              <a:spLocks noChangeArrowheads="1"/>
            </p:cNvSpPr>
            <p:nvPr/>
          </p:nvSpPr>
          <p:spPr bwMode="auto">
            <a:xfrm>
              <a:off x="609600" y="533400"/>
              <a:ext cx="8686800" cy="66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FFFFFF"/>
                  </a:solidFill>
                  <a:latin typeface="Californian FB" pitchFamily="18" charset="0"/>
                  <a:cs typeface="Times New Roman" pitchFamily="18" charset="0"/>
                </a:rPr>
                <a:t>WE</a:t>
              </a:r>
              <a:r>
                <a:rPr lang="en-US" altLang="en-US" sz="2400" dirty="0">
                  <a:solidFill>
                    <a:srgbClr val="000000"/>
                  </a:solidFill>
                  <a:latin typeface="Californian FB" pitchFamily="18" charset="0"/>
                  <a:cs typeface="Times New Roman" pitchFamily="18" charset="0"/>
                </a:rPr>
                <a:t>STERN STATES PETROLEUM ASSOCIATION</a:t>
              </a:r>
            </a:p>
          </p:txBody>
        </p:sp>
      </p:grpSp>
      <p:pic>
        <p:nvPicPr>
          <p:cNvPr id="14340" name="Picture 20" descr="We Perfor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3" descr="We Produc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4" descr="We Provid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344" name="TextBox 14"/>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DCBB33-6461-40F2-81FA-294C14D21E70}" type="slidenum">
              <a:rPr lang="en-US" altLang="en-US" sz="1000">
                <a:solidFill>
                  <a:srgbClr val="000000"/>
                </a:solidFill>
                <a:cs typeface="Arial" charset="0"/>
              </a:rPr>
              <a:pPr eaLnBrk="1" hangingPunct="1"/>
              <a:t>6</a:t>
            </a:fld>
            <a:endParaRPr lang="en-US" altLang="en-US" sz="1000" dirty="0">
              <a:solidFill>
                <a:srgbClr val="000000"/>
              </a:solidFill>
              <a:cs typeface="Arial" charset="0"/>
            </a:endParaRPr>
          </a:p>
        </p:txBody>
      </p:sp>
      <p:sp>
        <p:nvSpPr>
          <p:cNvPr id="5" name="TextBox 4"/>
          <p:cNvSpPr txBox="1"/>
          <p:nvPr/>
        </p:nvSpPr>
        <p:spPr>
          <a:xfrm>
            <a:off x="381000" y="3200400"/>
            <a:ext cx="3962400" cy="1015663"/>
          </a:xfrm>
          <a:prstGeom prst="rect">
            <a:avLst/>
          </a:prstGeom>
          <a:solidFill>
            <a:schemeClr val="bg1"/>
          </a:solidFill>
        </p:spPr>
        <p:txBody>
          <a:bodyPr wrap="square" rtlCol="0">
            <a:spAutoFit/>
          </a:bodyPr>
          <a:lstStyle/>
          <a:p>
            <a:pPr marL="342900" indent="-342900">
              <a:buFont typeface="Wingdings" panose="05000000000000000000" pitchFamily="2" charset="2"/>
              <a:buChar char="§"/>
            </a:pPr>
            <a:r>
              <a:rPr lang="en-US" sz="2000" dirty="0" smtClean="0">
                <a:solidFill>
                  <a:srgbClr val="000000"/>
                </a:solidFill>
                <a:latin typeface="Arial" pitchFamily="34" charset="0"/>
                <a:cs typeface="Arial" pitchFamily="34" charset="0"/>
              </a:rPr>
              <a:t>By 2040, 80% of US energy will still be supplied by </a:t>
            </a:r>
            <a:r>
              <a:rPr lang="en-US" sz="2000" dirty="0">
                <a:solidFill>
                  <a:srgbClr val="000000"/>
                </a:solidFill>
                <a:latin typeface="Arial" pitchFamily="34" charset="0"/>
                <a:cs typeface="Arial" pitchFamily="34" charset="0"/>
              </a:rPr>
              <a:t>f</a:t>
            </a:r>
            <a:r>
              <a:rPr lang="en-US" sz="2000" dirty="0" smtClean="0">
                <a:solidFill>
                  <a:srgbClr val="000000"/>
                </a:solidFill>
                <a:latin typeface="Arial" pitchFamily="34" charset="0"/>
                <a:cs typeface="Arial" pitchFamily="34" charset="0"/>
              </a:rPr>
              <a:t>ossil fuels (oil, natural gas, coal)</a:t>
            </a:r>
            <a:endParaRPr lang="en-US" sz="2000" dirty="0">
              <a:solidFill>
                <a:srgbClr val="000000"/>
              </a:solidFill>
              <a:latin typeface="Arial" pitchFamily="34" charset="0"/>
              <a:cs typeface="Arial" pitchFamily="34" charset="0"/>
            </a:endParaRPr>
          </a:p>
        </p:txBody>
      </p:sp>
      <p:sp>
        <p:nvSpPr>
          <p:cNvPr id="6" name="Rectangle 5"/>
          <p:cNvSpPr/>
          <p:nvPr/>
        </p:nvSpPr>
        <p:spPr>
          <a:xfrm>
            <a:off x="1866900" y="945841"/>
            <a:ext cx="5981700" cy="423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457200" y="6459379"/>
            <a:ext cx="5715000" cy="246221"/>
          </a:xfrm>
          <a:prstGeom prst="rect">
            <a:avLst/>
          </a:prstGeom>
          <a:noFill/>
        </p:spPr>
        <p:txBody>
          <a:bodyPr wrap="square" rtlCol="0">
            <a:spAutoFit/>
          </a:bodyPr>
          <a:lstStyle/>
          <a:p>
            <a:r>
              <a:rPr lang="en-US" sz="1000" dirty="0" smtClean="0">
                <a:solidFill>
                  <a:srgbClr val="000000"/>
                </a:solidFill>
                <a:latin typeface="Arial" pitchFamily="34" charset="0"/>
                <a:cs typeface="Arial" pitchFamily="34" charset="0"/>
              </a:rPr>
              <a:t>Source:  U.S. Energy Information Administration, Annual Energy Outlook 2014</a:t>
            </a:r>
            <a:endParaRPr lang="en-US" sz="1000" dirty="0">
              <a:solidFill>
                <a:srgbClr val="000000"/>
              </a:solidFill>
              <a:latin typeface="Arial" pitchFamily="34" charset="0"/>
              <a:cs typeface="Arial" pitchFamily="34" charset="0"/>
            </a:endParaRPr>
          </a:p>
        </p:txBody>
      </p:sp>
      <p:sp>
        <p:nvSpPr>
          <p:cNvPr id="14" name="TextBox 2"/>
          <p:cNvSpPr txBox="1">
            <a:spLocks noChangeArrowheads="1"/>
          </p:cNvSpPr>
          <p:nvPr/>
        </p:nvSpPr>
        <p:spPr bwMode="auto">
          <a:xfrm>
            <a:off x="0" y="1295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dirty="0" smtClean="0"/>
              <a:t>California Energy Reality</a:t>
            </a:r>
            <a:endParaRPr lang="en-US" sz="2800" dirty="0"/>
          </a:p>
        </p:txBody>
      </p:sp>
    </p:spTree>
    <p:extLst>
      <p:ext uri="{BB962C8B-B14F-4D97-AF65-F5344CB8AC3E}">
        <p14:creationId xmlns:p14="http://schemas.microsoft.com/office/powerpoint/2010/main" val="370784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9"/>
          <p:cNvGrpSpPr>
            <a:grpSpLocks/>
          </p:cNvGrpSpPr>
          <p:nvPr/>
        </p:nvGrpSpPr>
        <p:grpSpPr bwMode="auto">
          <a:xfrm>
            <a:off x="457200" y="152400"/>
            <a:ext cx="7848600" cy="1143000"/>
            <a:chOff x="304800" y="152400"/>
            <a:chExt cx="8991600" cy="1371600"/>
          </a:xfrm>
        </p:grpSpPr>
        <p:sp>
          <p:nvSpPr>
            <p:cNvPr id="5" name="Oval 4"/>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203" name="TextBox 8"/>
            <p:cNvSpPr txBox="1">
              <a:spLocks noChangeArrowheads="1"/>
            </p:cNvSpPr>
            <p:nvPr/>
          </p:nvSpPr>
          <p:spPr bwMode="auto">
            <a:xfrm>
              <a:off x="609600" y="533400"/>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FFFFFF"/>
                  </a:solidFill>
                  <a:latin typeface="Californian FB" pitchFamily="18" charset="0"/>
                  <a:cs typeface="Times New Roman" pitchFamily="18" charset="0"/>
                </a:rPr>
                <a:t>WE</a:t>
              </a:r>
              <a:r>
                <a:rPr lang="en-US" altLang="en-US" sz="2400" dirty="0">
                  <a:solidFill>
                    <a:srgbClr val="000000"/>
                  </a:solidFill>
                  <a:latin typeface="Californian FB" pitchFamily="18" charset="0"/>
                  <a:cs typeface="Times New Roman" pitchFamily="18" charset="0"/>
                </a:rPr>
                <a:t>STERN STATES PETROLEUM ASSOCIATION</a:t>
              </a:r>
            </a:p>
          </p:txBody>
        </p:sp>
      </p:grpSp>
      <p:pic>
        <p:nvPicPr>
          <p:cNvPr id="8195"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199"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42B58F-8E56-4BBC-B6C1-0C17E33DE62F}" type="slidenum">
              <a:rPr lang="en-US" altLang="en-US" sz="1000">
                <a:solidFill>
                  <a:srgbClr val="000000"/>
                </a:solidFill>
                <a:cs typeface="Arial" charset="0"/>
              </a:rPr>
              <a:pPr eaLnBrk="1" hangingPunct="1"/>
              <a:t>7</a:t>
            </a:fld>
            <a:endParaRPr lang="en-US" altLang="en-US" sz="1000" dirty="0">
              <a:solidFill>
                <a:srgbClr val="000000"/>
              </a:solidFill>
              <a:cs typeface="Arial" charset="0"/>
            </a:endParaRPr>
          </a:p>
        </p:txBody>
      </p:sp>
      <p:sp>
        <p:nvSpPr>
          <p:cNvPr id="8201" name="TextBox 11"/>
          <p:cNvSpPr txBox="1">
            <a:spLocks noChangeArrowheads="1"/>
          </p:cNvSpPr>
          <p:nvPr/>
        </p:nvSpPr>
        <p:spPr bwMode="auto">
          <a:xfrm>
            <a:off x="0" y="13049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dirty="0" smtClean="0"/>
              <a:t>America’s Energy Future</a:t>
            </a:r>
            <a:endParaRPr lang="en-US" altLang="en-US" sz="2800" dirty="0"/>
          </a:p>
        </p:txBody>
      </p:sp>
      <p:sp>
        <p:nvSpPr>
          <p:cNvPr id="2" name="TextBox 1"/>
          <p:cNvSpPr txBox="1"/>
          <p:nvPr/>
        </p:nvSpPr>
        <p:spPr>
          <a:xfrm>
            <a:off x="609600" y="2362200"/>
            <a:ext cx="3904927" cy="2246769"/>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the first time in nearly two decades, we now produce more oil here at home than we buy from the rest of the world, and our all-of-the-above strategy for new American energy means lower energy costs</a:t>
            </a:r>
            <a:r>
              <a:rPr lang="en-US" sz="2000" dirty="0" smtClean="0">
                <a:latin typeface="Arial" panose="020B0604020202020204" pitchFamily="34" charset="0"/>
                <a:cs typeface="Arial" panose="020B0604020202020204" pitchFamily="34" charset="0"/>
              </a:rPr>
              <a:t>.”</a:t>
            </a:r>
            <a:endParaRPr lang="en-US" sz="2000" dirty="0">
              <a:solidFill>
                <a:srgbClr val="000000"/>
              </a:solidFill>
              <a:latin typeface="Arial" pitchFamily="34" charset="0"/>
              <a:cs typeface="Arial" pitchFamily="34" charset="0"/>
            </a:endParaRPr>
          </a:p>
        </p:txBody>
      </p:sp>
      <p:sp>
        <p:nvSpPr>
          <p:cNvPr id="3" name="TextBox 2"/>
          <p:cNvSpPr txBox="1"/>
          <p:nvPr/>
        </p:nvSpPr>
        <p:spPr>
          <a:xfrm>
            <a:off x="611459" y="4800600"/>
            <a:ext cx="4289425" cy="523220"/>
          </a:xfrm>
          <a:prstGeom prst="rect">
            <a:avLst/>
          </a:prstGeom>
          <a:noFill/>
        </p:spPr>
        <p:txBody>
          <a:bodyPr wrap="square" rtlCol="0">
            <a:spAutoFit/>
          </a:bodyPr>
          <a:lstStyle/>
          <a:p>
            <a:r>
              <a:rPr lang="en-US" sz="1400" dirty="0" smtClean="0">
                <a:solidFill>
                  <a:srgbClr val="000000"/>
                </a:solidFill>
                <a:latin typeface="Arial" panose="020B0604020202020204" pitchFamily="34" charset="0"/>
                <a:cs typeface="Arial" pitchFamily="34" charset="0"/>
              </a:rPr>
              <a:t>President Barack Obama, </a:t>
            </a:r>
            <a:r>
              <a:rPr lang="en-US" sz="1400" dirty="0" smtClean="0">
                <a:latin typeface="Arial" panose="020B0604020202020204" pitchFamily="34" charset="0"/>
                <a:cs typeface="Arial" panose="020B0604020202020204" pitchFamily="34" charset="0"/>
              </a:rPr>
              <a:t>December </a:t>
            </a:r>
            <a:r>
              <a:rPr lang="en-US" sz="1400" dirty="0">
                <a:latin typeface="Arial" panose="020B0604020202020204" pitchFamily="34" charset="0"/>
                <a:cs typeface="Arial" panose="020B0604020202020204" pitchFamily="34" charset="0"/>
              </a:rPr>
              <a:t>20, 2013 </a:t>
            </a:r>
          </a:p>
          <a:p>
            <a:endParaRPr lang="en-US" sz="1400" dirty="0">
              <a:solidFill>
                <a:srgbClr val="000000"/>
              </a:solidFill>
              <a:latin typeface="Arial" pitchFamily="34" charset="0"/>
              <a:cs typeface="Arial"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8300" y="2542034"/>
            <a:ext cx="2857500" cy="2514600"/>
          </a:xfrm>
          <a:prstGeom prst="rect">
            <a:avLst/>
          </a:prstGeom>
        </p:spPr>
      </p:pic>
    </p:spTree>
    <p:extLst>
      <p:ext uri="{BB962C8B-B14F-4D97-AF65-F5344CB8AC3E}">
        <p14:creationId xmlns:p14="http://schemas.microsoft.com/office/powerpoint/2010/main" val="280694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9"/>
          <p:cNvGrpSpPr>
            <a:grpSpLocks/>
          </p:cNvGrpSpPr>
          <p:nvPr/>
        </p:nvGrpSpPr>
        <p:grpSpPr bwMode="auto">
          <a:xfrm>
            <a:off x="457200" y="152400"/>
            <a:ext cx="7848600" cy="1143000"/>
            <a:chOff x="304800" y="152400"/>
            <a:chExt cx="8991600" cy="1371600"/>
          </a:xfrm>
        </p:grpSpPr>
        <p:sp>
          <p:nvSpPr>
            <p:cNvPr id="5" name="Oval 4"/>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203" name="TextBox 8"/>
            <p:cNvSpPr txBox="1">
              <a:spLocks noChangeArrowheads="1"/>
            </p:cNvSpPr>
            <p:nvPr/>
          </p:nvSpPr>
          <p:spPr bwMode="auto">
            <a:xfrm>
              <a:off x="609600" y="533400"/>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FFFFFF"/>
                  </a:solidFill>
                  <a:latin typeface="Californian FB" pitchFamily="18" charset="0"/>
                  <a:cs typeface="Times New Roman" pitchFamily="18" charset="0"/>
                </a:rPr>
                <a:t>WE</a:t>
              </a:r>
              <a:r>
                <a:rPr lang="en-US" altLang="en-US" sz="2400" dirty="0">
                  <a:solidFill>
                    <a:srgbClr val="000000"/>
                  </a:solidFill>
                  <a:latin typeface="Californian FB" pitchFamily="18" charset="0"/>
                  <a:cs typeface="Times New Roman" pitchFamily="18" charset="0"/>
                </a:rPr>
                <a:t>STERN STATES PETROLEUM ASSOCIATION</a:t>
              </a:r>
            </a:p>
          </p:txBody>
        </p:sp>
      </p:grpSp>
      <p:pic>
        <p:nvPicPr>
          <p:cNvPr id="8195"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199"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42B58F-8E56-4BBC-B6C1-0C17E33DE62F}" type="slidenum">
              <a:rPr lang="en-US" altLang="en-US" sz="1000">
                <a:solidFill>
                  <a:srgbClr val="000000"/>
                </a:solidFill>
                <a:cs typeface="Arial" charset="0"/>
              </a:rPr>
              <a:pPr eaLnBrk="1" hangingPunct="1"/>
              <a:t>8</a:t>
            </a:fld>
            <a:endParaRPr lang="en-US" altLang="en-US" sz="1000" dirty="0">
              <a:solidFill>
                <a:srgbClr val="000000"/>
              </a:solidFill>
              <a:cs typeface="Arial" charset="0"/>
            </a:endParaRPr>
          </a:p>
        </p:txBody>
      </p:sp>
      <p:sp>
        <p:nvSpPr>
          <p:cNvPr id="12" name="TextBox 11"/>
          <p:cNvSpPr txBox="1">
            <a:spLocks noChangeArrowheads="1"/>
          </p:cNvSpPr>
          <p:nvPr/>
        </p:nvSpPr>
        <p:spPr bwMode="auto">
          <a:xfrm>
            <a:off x="0" y="1304925"/>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dirty="0" smtClean="0"/>
              <a:t>America’s Energy Future: Security, Independence </a:t>
            </a:r>
            <a:endParaRPr lang="en-US" altLang="en-US" sz="2800" dirty="0"/>
          </a:p>
        </p:txBody>
      </p:sp>
      <p:pic>
        <p:nvPicPr>
          <p:cNvPr id="10241"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5994" y="2057400"/>
            <a:ext cx="4672012" cy="395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6459379"/>
            <a:ext cx="5715000" cy="246221"/>
          </a:xfrm>
          <a:prstGeom prst="rect">
            <a:avLst/>
          </a:prstGeom>
          <a:noFill/>
        </p:spPr>
        <p:txBody>
          <a:bodyPr wrap="square" rtlCol="0">
            <a:spAutoFit/>
          </a:bodyPr>
          <a:lstStyle/>
          <a:p>
            <a:r>
              <a:rPr lang="en-US" sz="1000" dirty="0" smtClean="0">
                <a:solidFill>
                  <a:srgbClr val="000000"/>
                </a:solidFill>
                <a:latin typeface="Arial" pitchFamily="34" charset="0"/>
                <a:cs typeface="Arial" pitchFamily="34" charset="0"/>
              </a:rPr>
              <a:t>Source:  U.S. Energy Information Administration, Annual Energy Outlook 2014</a:t>
            </a:r>
            <a:endParaRPr lang="en-US" sz="1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88948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9"/>
          <p:cNvGrpSpPr>
            <a:grpSpLocks/>
          </p:cNvGrpSpPr>
          <p:nvPr/>
        </p:nvGrpSpPr>
        <p:grpSpPr bwMode="auto">
          <a:xfrm>
            <a:off x="457200" y="152400"/>
            <a:ext cx="7848600" cy="1143000"/>
            <a:chOff x="304800" y="152400"/>
            <a:chExt cx="8991600" cy="1371600"/>
          </a:xfrm>
        </p:grpSpPr>
        <p:sp>
          <p:nvSpPr>
            <p:cNvPr id="5" name="Oval 4"/>
            <p:cNvSpPr/>
            <p:nvPr/>
          </p:nvSpPr>
          <p:spPr>
            <a:xfrm>
              <a:off x="304800" y="152400"/>
              <a:ext cx="1371292" cy="1371600"/>
            </a:xfrm>
            <a:prstGeom prst="ellipse">
              <a:avLst/>
            </a:prstGeom>
            <a:solidFill>
              <a:srgbClr val="3366C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203" name="TextBox 8"/>
            <p:cNvSpPr txBox="1">
              <a:spLocks noChangeArrowheads="1"/>
            </p:cNvSpPr>
            <p:nvPr/>
          </p:nvSpPr>
          <p:spPr bwMode="auto">
            <a:xfrm>
              <a:off x="609600" y="533400"/>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FFFFFF"/>
                  </a:solidFill>
                  <a:latin typeface="Californian FB" pitchFamily="18" charset="0"/>
                  <a:cs typeface="Times New Roman" pitchFamily="18" charset="0"/>
                </a:rPr>
                <a:t>WE</a:t>
              </a:r>
              <a:r>
                <a:rPr lang="en-US" altLang="en-US" sz="2400" dirty="0">
                  <a:solidFill>
                    <a:srgbClr val="000000"/>
                  </a:solidFill>
                  <a:latin typeface="Californian FB" pitchFamily="18" charset="0"/>
                  <a:cs typeface="Times New Roman" pitchFamily="18" charset="0"/>
                </a:rPr>
                <a:t>STERN STATES PETROLEUM ASSOCIATION</a:t>
              </a:r>
            </a:p>
          </p:txBody>
        </p:sp>
      </p:grpSp>
      <p:pic>
        <p:nvPicPr>
          <p:cNvPr id="8195" name="Picture 20" descr="We Pe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6223000"/>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3" descr="We Produ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226175"/>
            <a:ext cx="831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4" descr="We Prov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6248400"/>
            <a:ext cx="831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 y="6677025"/>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199" name="TextBox 18"/>
          <p:cNvSpPr txBox="1">
            <a:spLocks noChangeArrowheads="1"/>
          </p:cNvSpPr>
          <p:nvPr/>
        </p:nvSpPr>
        <p:spPr bwMode="auto">
          <a:xfrm>
            <a:off x="152400" y="6324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42B58F-8E56-4BBC-B6C1-0C17E33DE62F}" type="slidenum">
              <a:rPr lang="en-US" altLang="en-US" sz="1000">
                <a:solidFill>
                  <a:srgbClr val="000000"/>
                </a:solidFill>
                <a:cs typeface="Arial" charset="0"/>
              </a:rPr>
              <a:pPr eaLnBrk="1" hangingPunct="1"/>
              <a:t>9</a:t>
            </a:fld>
            <a:endParaRPr lang="en-US" altLang="en-US" sz="1000" dirty="0">
              <a:solidFill>
                <a:srgbClr val="000000"/>
              </a:solidFill>
              <a:cs typeface="Arial" charset="0"/>
            </a:endParaRPr>
          </a:p>
        </p:txBody>
      </p:sp>
      <p:sp>
        <p:nvSpPr>
          <p:cNvPr id="12" name="TextBox 11"/>
          <p:cNvSpPr txBox="1">
            <a:spLocks noChangeArrowheads="1"/>
          </p:cNvSpPr>
          <p:nvPr/>
        </p:nvSpPr>
        <p:spPr bwMode="auto">
          <a:xfrm>
            <a:off x="0" y="13049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dirty="0" smtClean="0"/>
              <a:t>U.S GHG Emissions Are at 20-Year Low</a:t>
            </a:r>
            <a:endParaRPr lang="en-US" altLang="en-US" sz="2800" dirty="0"/>
          </a:p>
        </p:txBody>
      </p:sp>
      <p:pic>
        <p:nvPicPr>
          <p:cNvPr id="1028" name="Picture 4" descr="http://www.aei-ideas.org/wp-content/uploads/2012/08/CO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0218" y="1828800"/>
            <a:ext cx="5889204"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5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solidFill>
              <a:srgbClr val="000000"/>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88A099B3AFB54D885BA7C54CA43035" ma:contentTypeVersion="3" ma:contentTypeDescription="Create a new document." ma:contentTypeScope="" ma:versionID="666d37cd8eae84888fbd416ba2e73418">
  <xsd:schema xmlns:xsd="http://www.w3.org/2001/XMLSchema" xmlns:xs="http://www.w3.org/2001/XMLSchema" xmlns:p="http://schemas.microsoft.com/office/2006/metadata/properties" xmlns:ns2="2d8c4b88-99e6-4e86-8d7d-c742e2d9b8d2" targetNamespace="http://schemas.microsoft.com/office/2006/metadata/properties" ma:root="true" ma:fieldsID="49d5abeb8e36dfe226415733ac78a5cd" ns2:_="">
    <xsd:import namespace="2d8c4b88-99e6-4e86-8d7d-c742e2d9b8d2"/>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c4b88-99e6-4e86-8d7d-c742e2d9b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9F135C-1CE6-470B-939B-FC03957F0B83}"/>
</file>

<file path=customXml/itemProps2.xml><?xml version="1.0" encoding="utf-8"?>
<ds:datastoreItem xmlns:ds="http://schemas.openxmlformats.org/officeDocument/2006/customXml" ds:itemID="{5ED6FF29-3E17-42EA-8329-DAB733676692}"/>
</file>

<file path=customXml/itemProps3.xml><?xml version="1.0" encoding="utf-8"?>
<ds:datastoreItem xmlns:ds="http://schemas.openxmlformats.org/officeDocument/2006/customXml" ds:itemID="{7513F1D8-508B-4244-A199-F86098056AEA}"/>
</file>

<file path=docProps/app.xml><?xml version="1.0" encoding="utf-8"?>
<Properties xmlns="http://schemas.openxmlformats.org/officeDocument/2006/extended-properties" xmlns:vt="http://schemas.openxmlformats.org/officeDocument/2006/docPropsVTypes">
  <Template/>
  <TotalTime>5005</TotalTime>
  <Words>863</Words>
  <Application>Microsoft Office PowerPoint</Application>
  <PresentationFormat>On-screen Show (4:3)</PresentationFormat>
  <Paragraphs>152</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Hydraulic Fracturing and Water Use</vt:lpstr>
      <vt:lpstr>Hydraulic Fracturing Fluid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dina burns</dc:creator>
  <cp:lastModifiedBy>Tupper Hull</cp:lastModifiedBy>
  <cp:revision>209</cp:revision>
  <cp:lastPrinted>2014-04-11T00:55:59Z</cp:lastPrinted>
  <dcterms:created xsi:type="dcterms:W3CDTF">2013-03-20T19:38:16Z</dcterms:created>
  <dcterms:modified xsi:type="dcterms:W3CDTF">2014-05-28T15:42:38Z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0x010100AF88A099B3AFB54D885BA7C54CA43035</vt:lpwstr>
  </property>
</Properties>
</file>